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3"/>
  </p:sldMasterIdLst>
  <p:notesMasterIdLst>
    <p:notesMasterId r:id="rId5"/>
  </p:notesMasterIdLst>
  <p:handoutMasterIdLst>
    <p:handoutMasterId r:id="rId73"/>
  </p:handoutMasterIdLst>
  <p:sldIdLst>
    <p:sldId id="880" r:id="rId4"/>
    <p:sldId id="905" r:id="rId6"/>
    <p:sldId id="295" r:id="rId7"/>
    <p:sldId id="809" r:id="rId8"/>
    <p:sldId id="1439" r:id="rId9"/>
    <p:sldId id="1507" r:id="rId10"/>
    <p:sldId id="1508" r:id="rId11"/>
    <p:sldId id="1053" r:id="rId12"/>
    <p:sldId id="1375" r:id="rId13"/>
    <p:sldId id="1506" r:id="rId14"/>
    <p:sldId id="1361" r:id="rId15"/>
    <p:sldId id="1505" r:id="rId16"/>
    <p:sldId id="1362" r:id="rId17"/>
    <p:sldId id="1500" r:id="rId18"/>
    <p:sldId id="1501" r:id="rId19"/>
    <p:sldId id="1502" r:id="rId20"/>
    <p:sldId id="1503" r:id="rId21"/>
    <p:sldId id="1504" r:id="rId22"/>
    <p:sldId id="1566" r:id="rId23"/>
    <p:sldId id="1569" r:id="rId24"/>
    <p:sldId id="1616" r:id="rId25"/>
    <p:sldId id="1568" r:id="rId26"/>
    <p:sldId id="1499" r:id="rId27"/>
    <p:sldId id="1376" r:id="rId28"/>
    <p:sldId id="1364" r:id="rId29"/>
    <p:sldId id="1377" r:id="rId30"/>
    <p:sldId id="1378" r:id="rId31"/>
    <p:sldId id="1379" r:id="rId32"/>
    <p:sldId id="1367" r:id="rId33"/>
    <p:sldId id="1386" r:id="rId34"/>
    <p:sldId id="1385" r:id="rId35"/>
    <p:sldId id="1381" r:id="rId36"/>
    <p:sldId id="1382" r:id="rId37"/>
    <p:sldId id="1383" r:id="rId38"/>
    <p:sldId id="1387" r:id="rId39"/>
    <p:sldId id="1388" r:id="rId40"/>
    <p:sldId id="1389" r:id="rId41"/>
    <p:sldId id="1393" r:id="rId42"/>
    <p:sldId id="1390" r:id="rId43"/>
    <p:sldId id="1391" r:id="rId44"/>
    <p:sldId id="1129" r:id="rId45"/>
    <p:sldId id="1373" r:id="rId46"/>
    <p:sldId id="1372" r:id="rId47"/>
    <p:sldId id="1054" r:id="rId48"/>
    <p:sldId id="1400" r:id="rId49"/>
    <p:sldId id="1413" r:id="rId50"/>
    <p:sldId id="1414" r:id="rId51"/>
    <p:sldId id="1412" r:id="rId52"/>
    <p:sldId id="1401" r:id="rId53"/>
    <p:sldId id="1402" r:id="rId54"/>
    <p:sldId id="1403" r:id="rId55"/>
    <p:sldId id="1404" r:id="rId56"/>
    <p:sldId id="1405" r:id="rId57"/>
    <p:sldId id="1406" r:id="rId58"/>
    <p:sldId id="1407" r:id="rId59"/>
    <p:sldId id="1408" r:id="rId60"/>
    <p:sldId id="1409" r:id="rId61"/>
    <p:sldId id="1410" r:id="rId62"/>
    <p:sldId id="1411" r:id="rId63"/>
    <p:sldId id="1399" r:id="rId64"/>
    <p:sldId id="994" r:id="rId65"/>
    <p:sldId id="1398" r:id="rId66"/>
    <p:sldId id="1348" r:id="rId67"/>
    <p:sldId id="1563" r:id="rId68"/>
    <p:sldId id="1395" r:id="rId69"/>
    <p:sldId id="1396" r:id="rId70"/>
    <p:sldId id="1662" r:id="rId71"/>
    <p:sldId id="1663"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anda Galang Bryantama" initials="RGB" lastIdx="1" clrIdx="0"/>
  <p:cmAuthor id="2" name="Administrat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68F"/>
    <a:srgbClr val="3642AA"/>
    <a:srgbClr val="4252B2"/>
    <a:srgbClr val="363BA6"/>
    <a:srgbClr val="361F97"/>
    <a:srgbClr val="1E90F3"/>
    <a:srgbClr val="4A72C4"/>
    <a:srgbClr val="043363"/>
    <a:srgbClr val="0033CC"/>
    <a:srgbClr val="539F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40" autoAdjust="0"/>
    <p:restoredTop sz="91958" autoAdjust="0"/>
  </p:normalViewPr>
  <p:slideViewPr>
    <p:cSldViewPr snapToGrid="0">
      <p:cViewPr varScale="1">
        <p:scale>
          <a:sx n="103" d="100"/>
          <a:sy n="103" d="100"/>
        </p:scale>
        <p:origin x="594" y="72"/>
      </p:cViewPr>
      <p:guideLst>
        <p:guide orient="horz" pos="1884"/>
        <p:guide pos="36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7" Type="http://schemas.openxmlformats.org/officeDocument/2006/relationships/commentAuthors" Target="commentAuthors.xml"/><Relationship Id="rId76" Type="http://schemas.openxmlformats.org/officeDocument/2006/relationships/tableStyles" Target="tableStyles.xml"/><Relationship Id="rId75" Type="http://schemas.openxmlformats.org/officeDocument/2006/relationships/viewProps" Target="viewProps.xml"/><Relationship Id="rId74" Type="http://schemas.openxmlformats.org/officeDocument/2006/relationships/presProps" Target="presProps.xml"/><Relationship Id="rId73" Type="http://schemas.openxmlformats.org/officeDocument/2006/relationships/handoutMaster" Target="handoutMasters/handoutMaster1.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999CF4-A8D4-41FF-9794-FEEFEF64BE0B}" type="datetimeFigureOut">
              <a:rPr lang="en-ID" smtClean="0"/>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17B25-AB5E-4C1C-BDEA-12F4677411E0}" type="slidenum">
              <a:rPr lang="en-ID" smtClean="0"/>
            </a:fld>
            <a:endParaRPr lang="en-ID"/>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4617B25-AB5E-4C1C-BDEA-12F4677411E0}" type="slidenum">
              <a:rPr lang="en-ID" smtClean="0"/>
            </a:fld>
            <a:endParaRPr lang="en-I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和副标题">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669882" y="2308881"/>
            <a:ext cx="10852237" cy="899167"/>
          </a:xfrm>
        </p:spPr>
        <p:txBody>
          <a:bodyPr lIns="101600" tIns="38100" rIns="25400" bIns="38100" anchor="t" anchorCtr="0">
            <a:noAutofit/>
          </a:bodyPr>
          <a:lstStyle>
            <a:lvl1pPr algn="ctr">
              <a:defRPr sz="5400" b="0" spc="600">
                <a:effectLst/>
                <a:latin typeface="+mn-ea"/>
                <a:ea typeface="+mn-ea"/>
              </a:defRPr>
            </a:lvl1pPr>
          </a:lstStyle>
          <a:p>
            <a:r>
              <a:rPr lang="zh-CN" altLang="en-US" dirty="0"/>
              <a:t>单击此处编辑标题</a:t>
            </a:r>
            <a:endParaRPr lang="zh-CN" altLang="en-US" dirty="0"/>
          </a:p>
        </p:txBody>
      </p:sp>
      <p:sp>
        <p:nvSpPr>
          <p:cNvPr id="3" name="副标题 2"/>
          <p:cNvSpPr>
            <a:spLocks noGrp="1"/>
          </p:cNvSpPr>
          <p:nvPr>
            <p:ph type="subTitle" idx="1" hasCustomPrompt="1"/>
          </p:nvPr>
        </p:nvSpPr>
        <p:spPr>
          <a:xfrm>
            <a:off x="669925" y="3565525"/>
            <a:ext cx="10852150" cy="801370"/>
          </a:xfrm>
        </p:spPr>
        <p:txBody>
          <a:bodyPr lIns="101600" tIns="38100" rIns="76200" bIns="38100" anchor="ctr" anchorCtr="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7" name="页脚占位符 16"/>
          <p:cNvSpPr>
            <a:spLocks noGrp="1"/>
          </p:cNvSpPr>
          <p:nvPr>
            <p:ph type="ftr" sz="quarter" idx="11"/>
          </p:nvPr>
        </p:nvSpPr>
        <p:spPr/>
        <p:txBody>
          <a:bodyPr/>
          <a:lstStyle>
            <a:lvl1pPr>
              <a:defRPr>
                <a:latin typeface="+mn-ea"/>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6095999" y="1520825"/>
            <a:ext cx="6096001" cy="44735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2"/>
          <p:cNvSpPr>
            <a:spLocks noGrp="1"/>
          </p:cNvSpPr>
          <p:nvPr>
            <p:ph type="pic" sz="quarter" idx="10" hasCustomPrompt="1"/>
          </p:nvPr>
        </p:nvSpPr>
        <p:spPr>
          <a:xfrm>
            <a:off x="639562" y="1047750"/>
            <a:ext cx="3133725" cy="508635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
        <p:nvSpPr>
          <p:cNvPr id="7" name="Picture Placeholder 2"/>
          <p:cNvSpPr>
            <a:spLocks noGrp="1"/>
          </p:cNvSpPr>
          <p:nvPr>
            <p:ph type="pic" sz="quarter" idx="11" hasCustomPrompt="1"/>
          </p:nvPr>
        </p:nvSpPr>
        <p:spPr>
          <a:xfrm>
            <a:off x="2237174" y="1047750"/>
            <a:ext cx="3231564" cy="3252788"/>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0" y="0"/>
            <a:ext cx="5254625"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4659313" y="0"/>
            <a:ext cx="7532687"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Picture Placeholder 2"/>
          <p:cNvSpPr>
            <a:spLocks noGrp="1"/>
          </p:cNvSpPr>
          <p:nvPr>
            <p:ph type="pic" sz="quarter" idx="10" hasCustomPrompt="1"/>
          </p:nvPr>
        </p:nvSpPr>
        <p:spPr>
          <a:xfrm>
            <a:off x="1" y="0"/>
            <a:ext cx="530860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
        <p:nvSpPr>
          <p:cNvPr id="7" name="Picture Placeholder 2"/>
          <p:cNvSpPr>
            <a:spLocks noGrp="1"/>
          </p:cNvSpPr>
          <p:nvPr>
            <p:ph type="pic" sz="quarter" idx="11" hasCustomPrompt="1"/>
          </p:nvPr>
        </p:nvSpPr>
        <p:spPr>
          <a:xfrm>
            <a:off x="5308598" y="3429000"/>
            <a:ext cx="6883399" cy="3429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0" name="Picture Placeholder 2"/>
          <p:cNvSpPr>
            <a:spLocks noGrp="1"/>
          </p:cNvSpPr>
          <p:nvPr>
            <p:ph type="pic" sz="quarter" idx="10" hasCustomPrompt="1"/>
          </p:nvPr>
        </p:nvSpPr>
        <p:spPr>
          <a:xfrm>
            <a:off x="1216025" y="3746440"/>
            <a:ext cx="1968500" cy="216852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
        <p:nvSpPr>
          <p:cNvPr id="11" name="Picture Placeholder 2"/>
          <p:cNvSpPr>
            <a:spLocks noGrp="1"/>
          </p:cNvSpPr>
          <p:nvPr>
            <p:ph type="pic" sz="quarter" idx="11" hasCustomPrompt="1"/>
          </p:nvPr>
        </p:nvSpPr>
        <p:spPr>
          <a:xfrm>
            <a:off x="3817938" y="3746440"/>
            <a:ext cx="1968500" cy="216852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
        <p:nvSpPr>
          <p:cNvPr id="12" name="Picture Placeholder 2"/>
          <p:cNvSpPr>
            <a:spLocks noGrp="1"/>
          </p:cNvSpPr>
          <p:nvPr>
            <p:ph type="pic" sz="quarter" idx="12" hasCustomPrompt="1"/>
          </p:nvPr>
        </p:nvSpPr>
        <p:spPr>
          <a:xfrm>
            <a:off x="6419850" y="3746440"/>
            <a:ext cx="1968500" cy="216852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
        <p:nvSpPr>
          <p:cNvPr id="13" name="Picture Placeholder 2"/>
          <p:cNvSpPr>
            <a:spLocks noGrp="1"/>
          </p:cNvSpPr>
          <p:nvPr>
            <p:ph type="pic" sz="quarter" idx="13" hasCustomPrompt="1"/>
          </p:nvPr>
        </p:nvSpPr>
        <p:spPr>
          <a:xfrm>
            <a:off x="9021763" y="3746440"/>
            <a:ext cx="1968500" cy="216852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0" y="0"/>
            <a:ext cx="12192000" cy="4252913"/>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1" y="0"/>
            <a:ext cx="5427663"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
        <p:nvSpPr>
          <p:cNvPr id="7" name="Picture Placeholder 2"/>
          <p:cNvSpPr>
            <a:spLocks noGrp="1"/>
          </p:cNvSpPr>
          <p:nvPr>
            <p:ph type="pic" sz="quarter" idx="10" hasCustomPrompt="1"/>
          </p:nvPr>
        </p:nvSpPr>
        <p:spPr>
          <a:xfrm>
            <a:off x="1112838" y="1487488"/>
            <a:ext cx="3263900" cy="41941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7678738" y="1312863"/>
            <a:ext cx="3575050" cy="460375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正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9882" y="581225"/>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dirty="0">
                <a:sym typeface="+mn-ea"/>
              </a:rPr>
              <a:t>单击此处编辑标题</a:t>
            </a:r>
            <a:endParaRPr dirty="0">
              <a:sym typeface="+mn-ea"/>
            </a:endParaRPr>
          </a:p>
        </p:txBody>
      </p:sp>
      <p:sp>
        <p:nvSpPr>
          <p:cNvPr id="5" name="页脚占位符 4"/>
          <p:cNvSpPr>
            <a:spLocks noGrp="1"/>
          </p:cNvSpPr>
          <p:nvPr>
            <p:ph type="ftr" sz="quarter" idx="11"/>
          </p:nvPr>
        </p:nvSpPr>
        <p:spPr/>
        <p:txBody>
          <a:bodyPr/>
          <a:lstStyle>
            <a:lvl1pPr>
              <a:defRPr>
                <a:latin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7" name="文本占位符 6"/>
          <p:cNvSpPr>
            <a:spLocks noGrp="1"/>
          </p:cNvSpPr>
          <p:nvPr>
            <p:ph type="body" idx="1" hasCustomPrompt="1"/>
          </p:nvPr>
        </p:nvSpPr>
        <p:spPr>
          <a:xfrm>
            <a:off x="669925" y="1508125"/>
            <a:ext cx="10852150" cy="4749165"/>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Picture Placeholder 2"/>
          <p:cNvSpPr>
            <a:spLocks noGrp="1"/>
          </p:cNvSpPr>
          <p:nvPr>
            <p:ph type="pic" sz="quarter" idx="10" hasCustomPrompt="1"/>
          </p:nvPr>
        </p:nvSpPr>
        <p:spPr>
          <a:xfrm>
            <a:off x="0" y="0"/>
            <a:ext cx="7335838"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
        <p:nvSpPr>
          <p:cNvPr id="8" name="Picture Placeholder 2"/>
          <p:cNvSpPr>
            <a:spLocks noGrp="1"/>
          </p:cNvSpPr>
          <p:nvPr>
            <p:ph type="pic" sz="quarter" idx="11" hasCustomPrompt="1"/>
          </p:nvPr>
        </p:nvSpPr>
        <p:spPr>
          <a:xfrm>
            <a:off x="7335836" y="0"/>
            <a:ext cx="4856163"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2"/>
          <p:cNvSpPr>
            <a:spLocks noGrp="1"/>
          </p:cNvSpPr>
          <p:nvPr>
            <p:ph type="pic" sz="quarter" idx="10" hasCustomPrompt="1"/>
          </p:nvPr>
        </p:nvSpPr>
        <p:spPr>
          <a:xfrm>
            <a:off x="0" y="-1"/>
            <a:ext cx="5308600" cy="685799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
        <p:nvSpPr>
          <p:cNvPr id="7" name="Picture Placeholder 2"/>
          <p:cNvSpPr>
            <a:spLocks noGrp="1"/>
          </p:cNvSpPr>
          <p:nvPr>
            <p:ph type="pic" sz="quarter" idx="11" hasCustomPrompt="1"/>
          </p:nvPr>
        </p:nvSpPr>
        <p:spPr>
          <a:xfrm>
            <a:off x="5308600" y="1"/>
            <a:ext cx="6883402" cy="685799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7" name="Picture Placeholder 2"/>
          <p:cNvSpPr>
            <a:spLocks noGrp="1"/>
          </p:cNvSpPr>
          <p:nvPr>
            <p:ph type="pic" sz="quarter" idx="10" hasCustomPrompt="1"/>
          </p:nvPr>
        </p:nvSpPr>
        <p:spPr>
          <a:xfrm>
            <a:off x="-1" y="3508373"/>
            <a:ext cx="6095998" cy="3349626"/>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
        <p:nvSpPr>
          <p:cNvPr id="8" name="Picture Placeholder 2"/>
          <p:cNvSpPr>
            <a:spLocks noGrp="1"/>
          </p:cNvSpPr>
          <p:nvPr>
            <p:ph type="pic" sz="quarter" idx="11" hasCustomPrompt="1"/>
          </p:nvPr>
        </p:nvSpPr>
        <p:spPr>
          <a:xfrm>
            <a:off x="6096002" y="3508374"/>
            <a:ext cx="6095998" cy="3349626"/>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1" y="0"/>
            <a:ext cx="12191999" cy="3284538"/>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3852860" y="0"/>
            <a:ext cx="8339138"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6269038" y="1184275"/>
            <a:ext cx="2181225" cy="4651375"/>
          </a:xfrm>
          <a:custGeom>
            <a:avLst/>
            <a:gdLst>
              <a:gd name="connsiteX0" fmla="*/ 262093 w 2515790"/>
              <a:gd name="connsiteY0" fmla="*/ 0 h 5429897"/>
              <a:gd name="connsiteX1" fmla="*/ 291708 w 2515790"/>
              <a:gd name="connsiteY1" fmla="*/ 0 h 5429897"/>
              <a:gd name="connsiteX2" fmla="*/ 506417 w 2515790"/>
              <a:gd name="connsiteY2" fmla="*/ 0 h 5429897"/>
              <a:gd name="connsiteX3" fmla="*/ 515301 w 2515790"/>
              <a:gd name="connsiteY3" fmla="*/ 0 h 5429897"/>
              <a:gd name="connsiteX4" fmla="*/ 525666 w 2515790"/>
              <a:gd name="connsiteY4" fmla="*/ 2962 h 5429897"/>
              <a:gd name="connsiteX5" fmla="*/ 536032 w 2515790"/>
              <a:gd name="connsiteY5" fmla="*/ 7405 h 5429897"/>
              <a:gd name="connsiteX6" fmla="*/ 543435 w 2515790"/>
              <a:gd name="connsiteY6" fmla="*/ 14808 h 5429897"/>
              <a:gd name="connsiteX7" fmla="*/ 550838 w 2515790"/>
              <a:gd name="connsiteY7" fmla="*/ 22212 h 5429897"/>
              <a:gd name="connsiteX8" fmla="*/ 555280 w 2515790"/>
              <a:gd name="connsiteY8" fmla="*/ 32576 h 5429897"/>
              <a:gd name="connsiteX9" fmla="*/ 558243 w 2515790"/>
              <a:gd name="connsiteY9" fmla="*/ 42942 h 5429897"/>
              <a:gd name="connsiteX10" fmla="*/ 561204 w 2515790"/>
              <a:gd name="connsiteY10" fmla="*/ 54788 h 5429897"/>
              <a:gd name="connsiteX11" fmla="*/ 561204 w 2515790"/>
              <a:gd name="connsiteY11" fmla="*/ 69596 h 5429897"/>
              <a:gd name="connsiteX12" fmla="*/ 562685 w 2515790"/>
              <a:gd name="connsiteY12" fmla="*/ 84403 h 5429897"/>
              <a:gd name="connsiteX13" fmla="*/ 570088 w 2515790"/>
              <a:gd name="connsiteY13" fmla="*/ 112537 h 5429897"/>
              <a:gd name="connsiteX14" fmla="*/ 584895 w 2515790"/>
              <a:gd name="connsiteY14" fmla="*/ 137710 h 5429897"/>
              <a:gd name="connsiteX15" fmla="*/ 602665 w 2515790"/>
              <a:gd name="connsiteY15" fmla="*/ 159921 h 5429897"/>
              <a:gd name="connsiteX16" fmla="*/ 624876 w 2515790"/>
              <a:gd name="connsiteY16" fmla="*/ 177691 h 5429897"/>
              <a:gd name="connsiteX17" fmla="*/ 650049 w 2515790"/>
              <a:gd name="connsiteY17" fmla="*/ 192498 h 5429897"/>
              <a:gd name="connsiteX18" fmla="*/ 678183 w 2515790"/>
              <a:gd name="connsiteY18" fmla="*/ 199901 h 5429897"/>
              <a:gd name="connsiteX19" fmla="*/ 692990 w 2515790"/>
              <a:gd name="connsiteY19" fmla="*/ 201383 h 5429897"/>
              <a:gd name="connsiteX20" fmla="*/ 707798 w 2515790"/>
              <a:gd name="connsiteY20" fmla="*/ 201383 h 5429897"/>
              <a:gd name="connsiteX21" fmla="*/ 1807994 w 2515790"/>
              <a:gd name="connsiteY21" fmla="*/ 201383 h 5429897"/>
              <a:gd name="connsiteX22" fmla="*/ 1824281 w 2515790"/>
              <a:gd name="connsiteY22" fmla="*/ 201383 h 5429897"/>
              <a:gd name="connsiteX23" fmla="*/ 1839089 w 2515790"/>
              <a:gd name="connsiteY23" fmla="*/ 199901 h 5429897"/>
              <a:gd name="connsiteX24" fmla="*/ 1865743 w 2515790"/>
              <a:gd name="connsiteY24" fmla="*/ 192498 h 5429897"/>
              <a:gd name="connsiteX25" fmla="*/ 1890915 w 2515790"/>
              <a:gd name="connsiteY25" fmla="*/ 177691 h 5429897"/>
              <a:gd name="connsiteX26" fmla="*/ 1913127 w 2515790"/>
              <a:gd name="connsiteY26" fmla="*/ 159921 h 5429897"/>
              <a:gd name="connsiteX27" fmla="*/ 1933857 w 2515790"/>
              <a:gd name="connsiteY27" fmla="*/ 137710 h 5429897"/>
              <a:gd name="connsiteX28" fmla="*/ 1945703 w 2515790"/>
              <a:gd name="connsiteY28" fmla="*/ 112537 h 5429897"/>
              <a:gd name="connsiteX29" fmla="*/ 1956068 w 2515790"/>
              <a:gd name="connsiteY29" fmla="*/ 84403 h 5429897"/>
              <a:gd name="connsiteX30" fmla="*/ 1956068 w 2515790"/>
              <a:gd name="connsiteY30" fmla="*/ 69596 h 5429897"/>
              <a:gd name="connsiteX31" fmla="*/ 1957548 w 2515790"/>
              <a:gd name="connsiteY31" fmla="*/ 54788 h 5429897"/>
              <a:gd name="connsiteX32" fmla="*/ 1957548 w 2515790"/>
              <a:gd name="connsiteY32" fmla="*/ 42942 h 5429897"/>
              <a:gd name="connsiteX33" fmla="*/ 1960510 w 2515790"/>
              <a:gd name="connsiteY33" fmla="*/ 32576 h 5429897"/>
              <a:gd name="connsiteX34" fmla="*/ 1964952 w 2515790"/>
              <a:gd name="connsiteY34" fmla="*/ 22212 h 5429897"/>
              <a:gd name="connsiteX35" fmla="*/ 1972355 w 2515790"/>
              <a:gd name="connsiteY35" fmla="*/ 14808 h 5429897"/>
              <a:gd name="connsiteX36" fmla="*/ 1979760 w 2515790"/>
              <a:gd name="connsiteY36" fmla="*/ 7405 h 5429897"/>
              <a:gd name="connsiteX37" fmla="*/ 1990125 w 2515790"/>
              <a:gd name="connsiteY37" fmla="*/ 2962 h 5429897"/>
              <a:gd name="connsiteX38" fmla="*/ 2000491 w 2515790"/>
              <a:gd name="connsiteY38" fmla="*/ 0 h 5429897"/>
              <a:gd name="connsiteX39" fmla="*/ 2012337 w 2515790"/>
              <a:gd name="connsiteY39" fmla="*/ 0 h 5429897"/>
              <a:gd name="connsiteX40" fmla="*/ 2224082 w 2515790"/>
              <a:gd name="connsiteY40" fmla="*/ 0 h 5429897"/>
              <a:gd name="connsiteX41" fmla="*/ 2255179 w 2515790"/>
              <a:gd name="connsiteY41" fmla="*/ 0 h 5429897"/>
              <a:gd name="connsiteX42" fmla="*/ 2281832 w 2515790"/>
              <a:gd name="connsiteY42" fmla="*/ 5923 h 5429897"/>
              <a:gd name="connsiteX43" fmla="*/ 2311447 w 2515790"/>
              <a:gd name="connsiteY43" fmla="*/ 13327 h 5429897"/>
              <a:gd name="connsiteX44" fmla="*/ 2336620 w 2515790"/>
              <a:gd name="connsiteY44" fmla="*/ 22212 h 5429897"/>
              <a:gd name="connsiteX45" fmla="*/ 2364755 w 2515790"/>
              <a:gd name="connsiteY45" fmla="*/ 35539 h 5429897"/>
              <a:gd name="connsiteX46" fmla="*/ 2386966 w 2515790"/>
              <a:gd name="connsiteY46" fmla="*/ 50346 h 5429897"/>
              <a:gd name="connsiteX47" fmla="*/ 2409176 w 2515790"/>
              <a:gd name="connsiteY47" fmla="*/ 65154 h 5429897"/>
              <a:gd name="connsiteX48" fmla="*/ 2431388 w 2515790"/>
              <a:gd name="connsiteY48" fmla="*/ 84403 h 5429897"/>
              <a:gd name="connsiteX49" fmla="*/ 2449157 w 2515790"/>
              <a:gd name="connsiteY49" fmla="*/ 105134 h 5429897"/>
              <a:gd name="connsiteX50" fmla="*/ 2466927 w 2515790"/>
              <a:gd name="connsiteY50" fmla="*/ 127345 h 5429897"/>
              <a:gd name="connsiteX51" fmla="*/ 2481733 w 2515790"/>
              <a:gd name="connsiteY51" fmla="*/ 152516 h 5429897"/>
              <a:gd name="connsiteX52" fmla="*/ 2493579 w 2515790"/>
              <a:gd name="connsiteY52" fmla="*/ 177691 h 5429897"/>
              <a:gd name="connsiteX53" fmla="*/ 2503945 w 2515790"/>
              <a:gd name="connsiteY53" fmla="*/ 204344 h 5429897"/>
              <a:gd name="connsiteX54" fmla="*/ 2508386 w 2515790"/>
              <a:gd name="connsiteY54" fmla="*/ 232478 h 5429897"/>
              <a:gd name="connsiteX55" fmla="*/ 2512829 w 2515790"/>
              <a:gd name="connsiteY55" fmla="*/ 262093 h 5429897"/>
              <a:gd name="connsiteX56" fmla="*/ 2515790 w 2515790"/>
              <a:gd name="connsiteY56" fmla="*/ 291708 h 5429897"/>
              <a:gd name="connsiteX57" fmla="*/ 2515790 w 2515790"/>
              <a:gd name="connsiteY57" fmla="*/ 5139671 h 5429897"/>
              <a:gd name="connsiteX58" fmla="*/ 2512829 w 2515790"/>
              <a:gd name="connsiteY58" fmla="*/ 5169286 h 5429897"/>
              <a:gd name="connsiteX59" fmla="*/ 2508386 w 2515790"/>
              <a:gd name="connsiteY59" fmla="*/ 5198901 h 5429897"/>
              <a:gd name="connsiteX60" fmla="*/ 2503945 w 2515790"/>
              <a:gd name="connsiteY60" fmla="*/ 5227035 h 5429897"/>
              <a:gd name="connsiteX61" fmla="*/ 2493579 w 2515790"/>
              <a:gd name="connsiteY61" fmla="*/ 5253688 h 5429897"/>
              <a:gd name="connsiteX62" fmla="*/ 2481733 w 2515790"/>
              <a:gd name="connsiteY62" fmla="*/ 5278861 h 5429897"/>
              <a:gd name="connsiteX63" fmla="*/ 2466927 w 2515790"/>
              <a:gd name="connsiteY63" fmla="*/ 5301073 h 5429897"/>
              <a:gd name="connsiteX64" fmla="*/ 2449157 w 2515790"/>
              <a:gd name="connsiteY64" fmla="*/ 5323283 h 5429897"/>
              <a:gd name="connsiteX65" fmla="*/ 2431388 w 2515790"/>
              <a:gd name="connsiteY65" fmla="*/ 5345495 h 5429897"/>
              <a:gd name="connsiteX66" fmla="*/ 2409176 w 2515790"/>
              <a:gd name="connsiteY66" fmla="*/ 5363264 h 5429897"/>
              <a:gd name="connsiteX67" fmla="*/ 2386966 w 2515790"/>
              <a:gd name="connsiteY67" fmla="*/ 5381034 h 5429897"/>
              <a:gd name="connsiteX68" fmla="*/ 2364755 w 2515790"/>
              <a:gd name="connsiteY68" fmla="*/ 5395840 h 5429897"/>
              <a:gd name="connsiteX69" fmla="*/ 2336620 w 2515790"/>
              <a:gd name="connsiteY69" fmla="*/ 5407687 h 5429897"/>
              <a:gd name="connsiteX70" fmla="*/ 2311447 w 2515790"/>
              <a:gd name="connsiteY70" fmla="*/ 5418052 h 5429897"/>
              <a:gd name="connsiteX71" fmla="*/ 2281832 w 2515790"/>
              <a:gd name="connsiteY71" fmla="*/ 5425455 h 5429897"/>
              <a:gd name="connsiteX72" fmla="*/ 2255179 w 2515790"/>
              <a:gd name="connsiteY72" fmla="*/ 5428416 h 5429897"/>
              <a:gd name="connsiteX73" fmla="*/ 2224082 w 2515790"/>
              <a:gd name="connsiteY73" fmla="*/ 5429897 h 5429897"/>
              <a:gd name="connsiteX74" fmla="*/ 291708 w 2515790"/>
              <a:gd name="connsiteY74" fmla="*/ 5429897 h 5429897"/>
              <a:gd name="connsiteX75" fmla="*/ 262093 w 2515790"/>
              <a:gd name="connsiteY75" fmla="*/ 5428416 h 5429897"/>
              <a:gd name="connsiteX76" fmla="*/ 233959 w 2515790"/>
              <a:gd name="connsiteY76" fmla="*/ 5425455 h 5429897"/>
              <a:gd name="connsiteX77" fmla="*/ 207306 w 2515790"/>
              <a:gd name="connsiteY77" fmla="*/ 5418052 h 5429897"/>
              <a:gd name="connsiteX78" fmla="*/ 179172 w 2515790"/>
              <a:gd name="connsiteY78" fmla="*/ 5407687 h 5429897"/>
              <a:gd name="connsiteX79" fmla="*/ 153998 w 2515790"/>
              <a:gd name="connsiteY79" fmla="*/ 5395840 h 5429897"/>
              <a:gd name="connsiteX80" fmla="*/ 130306 w 2515790"/>
              <a:gd name="connsiteY80" fmla="*/ 5381034 h 5429897"/>
              <a:gd name="connsiteX81" fmla="*/ 108095 w 2515790"/>
              <a:gd name="connsiteY81" fmla="*/ 5363264 h 5429897"/>
              <a:gd name="connsiteX82" fmla="*/ 87364 w 2515790"/>
              <a:gd name="connsiteY82" fmla="*/ 5345495 h 5429897"/>
              <a:gd name="connsiteX83" fmla="*/ 68115 w 2515790"/>
              <a:gd name="connsiteY83" fmla="*/ 5323283 h 5429897"/>
              <a:gd name="connsiteX84" fmla="*/ 50346 w 2515790"/>
              <a:gd name="connsiteY84" fmla="*/ 5301073 h 5429897"/>
              <a:gd name="connsiteX85" fmla="*/ 37020 w 2515790"/>
              <a:gd name="connsiteY85" fmla="*/ 5278861 h 5429897"/>
              <a:gd name="connsiteX86" fmla="*/ 25173 w 2515790"/>
              <a:gd name="connsiteY86" fmla="*/ 5253688 h 5429897"/>
              <a:gd name="connsiteX87" fmla="*/ 14808 w 2515790"/>
              <a:gd name="connsiteY87" fmla="*/ 5227035 h 5429897"/>
              <a:gd name="connsiteX88" fmla="*/ 7405 w 2515790"/>
              <a:gd name="connsiteY88" fmla="*/ 5198901 h 5429897"/>
              <a:gd name="connsiteX89" fmla="*/ 2963 w 2515790"/>
              <a:gd name="connsiteY89" fmla="*/ 5169286 h 5429897"/>
              <a:gd name="connsiteX90" fmla="*/ 0 w 2515790"/>
              <a:gd name="connsiteY90" fmla="*/ 5139671 h 5429897"/>
              <a:gd name="connsiteX91" fmla="*/ 0 w 2515790"/>
              <a:gd name="connsiteY91" fmla="*/ 291708 h 5429897"/>
              <a:gd name="connsiteX92" fmla="*/ 2963 w 2515790"/>
              <a:gd name="connsiteY92" fmla="*/ 262093 h 5429897"/>
              <a:gd name="connsiteX93" fmla="*/ 7405 w 2515790"/>
              <a:gd name="connsiteY93" fmla="*/ 232478 h 5429897"/>
              <a:gd name="connsiteX94" fmla="*/ 14808 w 2515790"/>
              <a:gd name="connsiteY94" fmla="*/ 204344 h 5429897"/>
              <a:gd name="connsiteX95" fmla="*/ 25173 w 2515790"/>
              <a:gd name="connsiteY95" fmla="*/ 177691 h 5429897"/>
              <a:gd name="connsiteX96" fmla="*/ 37020 w 2515790"/>
              <a:gd name="connsiteY96" fmla="*/ 152516 h 5429897"/>
              <a:gd name="connsiteX97" fmla="*/ 50346 w 2515790"/>
              <a:gd name="connsiteY97" fmla="*/ 127345 h 5429897"/>
              <a:gd name="connsiteX98" fmla="*/ 68115 w 2515790"/>
              <a:gd name="connsiteY98" fmla="*/ 105134 h 5429897"/>
              <a:gd name="connsiteX99" fmla="*/ 87364 w 2515790"/>
              <a:gd name="connsiteY99" fmla="*/ 84403 h 5429897"/>
              <a:gd name="connsiteX100" fmla="*/ 108095 w 2515790"/>
              <a:gd name="connsiteY100" fmla="*/ 65154 h 5429897"/>
              <a:gd name="connsiteX101" fmla="*/ 130306 w 2515790"/>
              <a:gd name="connsiteY101" fmla="*/ 50346 h 5429897"/>
              <a:gd name="connsiteX102" fmla="*/ 153998 w 2515790"/>
              <a:gd name="connsiteY102" fmla="*/ 35539 h 5429897"/>
              <a:gd name="connsiteX103" fmla="*/ 179172 w 2515790"/>
              <a:gd name="connsiteY103" fmla="*/ 22212 h 5429897"/>
              <a:gd name="connsiteX104" fmla="*/ 207306 w 2515790"/>
              <a:gd name="connsiteY104" fmla="*/ 13327 h 5429897"/>
              <a:gd name="connsiteX105" fmla="*/ 233959 w 2515790"/>
              <a:gd name="connsiteY105" fmla="*/ 5923 h 542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515790" h="5429897">
                <a:moveTo>
                  <a:pt x="262093" y="0"/>
                </a:moveTo>
                <a:lnTo>
                  <a:pt x="291708" y="0"/>
                </a:lnTo>
                <a:lnTo>
                  <a:pt x="506417" y="0"/>
                </a:lnTo>
                <a:lnTo>
                  <a:pt x="515301" y="0"/>
                </a:lnTo>
                <a:lnTo>
                  <a:pt x="525666" y="2962"/>
                </a:lnTo>
                <a:lnTo>
                  <a:pt x="536032" y="7405"/>
                </a:lnTo>
                <a:lnTo>
                  <a:pt x="543435" y="14808"/>
                </a:lnTo>
                <a:lnTo>
                  <a:pt x="550838" y="22212"/>
                </a:lnTo>
                <a:lnTo>
                  <a:pt x="555280" y="32576"/>
                </a:lnTo>
                <a:lnTo>
                  <a:pt x="558243" y="42942"/>
                </a:lnTo>
                <a:lnTo>
                  <a:pt x="561204" y="54788"/>
                </a:lnTo>
                <a:lnTo>
                  <a:pt x="561204" y="69596"/>
                </a:lnTo>
                <a:lnTo>
                  <a:pt x="562685" y="84403"/>
                </a:lnTo>
                <a:lnTo>
                  <a:pt x="570088" y="112537"/>
                </a:lnTo>
                <a:lnTo>
                  <a:pt x="584895" y="137710"/>
                </a:lnTo>
                <a:lnTo>
                  <a:pt x="602665" y="159921"/>
                </a:lnTo>
                <a:lnTo>
                  <a:pt x="624876" y="177691"/>
                </a:lnTo>
                <a:lnTo>
                  <a:pt x="650049" y="192498"/>
                </a:lnTo>
                <a:lnTo>
                  <a:pt x="678183" y="199901"/>
                </a:lnTo>
                <a:lnTo>
                  <a:pt x="692990" y="201383"/>
                </a:lnTo>
                <a:lnTo>
                  <a:pt x="707798" y="201383"/>
                </a:lnTo>
                <a:lnTo>
                  <a:pt x="1807994" y="201383"/>
                </a:lnTo>
                <a:lnTo>
                  <a:pt x="1824281" y="201383"/>
                </a:lnTo>
                <a:lnTo>
                  <a:pt x="1839089" y="199901"/>
                </a:lnTo>
                <a:lnTo>
                  <a:pt x="1865743" y="192498"/>
                </a:lnTo>
                <a:lnTo>
                  <a:pt x="1890915" y="177691"/>
                </a:lnTo>
                <a:lnTo>
                  <a:pt x="1913127" y="159921"/>
                </a:lnTo>
                <a:lnTo>
                  <a:pt x="1933857" y="137710"/>
                </a:lnTo>
                <a:lnTo>
                  <a:pt x="1945703" y="112537"/>
                </a:lnTo>
                <a:lnTo>
                  <a:pt x="1956068" y="84403"/>
                </a:lnTo>
                <a:lnTo>
                  <a:pt x="1956068" y="69596"/>
                </a:lnTo>
                <a:lnTo>
                  <a:pt x="1957548" y="54788"/>
                </a:lnTo>
                <a:lnTo>
                  <a:pt x="1957548" y="42942"/>
                </a:lnTo>
                <a:lnTo>
                  <a:pt x="1960510" y="32576"/>
                </a:lnTo>
                <a:lnTo>
                  <a:pt x="1964952" y="22212"/>
                </a:lnTo>
                <a:lnTo>
                  <a:pt x="1972355" y="14808"/>
                </a:lnTo>
                <a:lnTo>
                  <a:pt x="1979760" y="7405"/>
                </a:lnTo>
                <a:lnTo>
                  <a:pt x="1990125" y="2962"/>
                </a:lnTo>
                <a:lnTo>
                  <a:pt x="2000491" y="0"/>
                </a:lnTo>
                <a:lnTo>
                  <a:pt x="2012337" y="0"/>
                </a:lnTo>
                <a:lnTo>
                  <a:pt x="2224082" y="0"/>
                </a:lnTo>
                <a:lnTo>
                  <a:pt x="2255179" y="0"/>
                </a:lnTo>
                <a:lnTo>
                  <a:pt x="2281832" y="5923"/>
                </a:lnTo>
                <a:lnTo>
                  <a:pt x="2311447" y="13327"/>
                </a:lnTo>
                <a:lnTo>
                  <a:pt x="2336620" y="22212"/>
                </a:lnTo>
                <a:lnTo>
                  <a:pt x="2364755" y="35539"/>
                </a:lnTo>
                <a:lnTo>
                  <a:pt x="2386966" y="50346"/>
                </a:lnTo>
                <a:lnTo>
                  <a:pt x="2409176" y="65154"/>
                </a:lnTo>
                <a:lnTo>
                  <a:pt x="2431388" y="84403"/>
                </a:lnTo>
                <a:lnTo>
                  <a:pt x="2449157" y="105134"/>
                </a:lnTo>
                <a:lnTo>
                  <a:pt x="2466927" y="127345"/>
                </a:lnTo>
                <a:lnTo>
                  <a:pt x="2481733" y="152516"/>
                </a:lnTo>
                <a:lnTo>
                  <a:pt x="2493579" y="177691"/>
                </a:lnTo>
                <a:lnTo>
                  <a:pt x="2503945" y="204344"/>
                </a:lnTo>
                <a:lnTo>
                  <a:pt x="2508386" y="232478"/>
                </a:lnTo>
                <a:lnTo>
                  <a:pt x="2512829" y="262093"/>
                </a:lnTo>
                <a:lnTo>
                  <a:pt x="2515790" y="291708"/>
                </a:lnTo>
                <a:lnTo>
                  <a:pt x="2515790" y="5139671"/>
                </a:lnTo>
                <a:lnTo>
                  <a:pt x="2512829" y="5169286"/>
                </a:lnTo>
                <a:lnTo>
                  <a:pt x="2508386" y="5198901"/>
                </a:lnTo>
                <a:lnTo>
                  <a:pt x="2503945" y="5227035"/>
                </a:lnTo>
                <a:lnTo>
                  <a:pt x="2493579" y="5253688"/>
                </a:lnTo>
                <a:lnTo>
                  <a:pt x="2481733" y="5278861"/>
                </a:lnTo>
                <a:lnTo>
                  <a:pt x="2466927" y="5301073"/>
                </a:lnTo>
                <a:lnTo>
                  <a:pt x="2449157" y="5323283"/>
                </a:lnTo>
                <a:lnTo>
                  <a:pt x="2431388" y="5345495"/>
                </a:lnTo>
                <a:lnTo>
                  <a:pt x="2409176" y="5363264"/>
                </a:lnTo>
                <a:lnTo>
                  <a:pt x="2386966" y="5381034"/>
                </a:lnTo>
                <a:lnTo>
                  <a:pt x="2364755" y="5395840"/>
                </a:lnTo>
                <a:lnTo>
                  <a:pt x="2336620" y="5407687"/>
                </a:lnTo>
                <a:lnTo>
                  <a:pt x="2311447" y="5418052"/>
                </a:lnTo>
                <a:lnTo>
                  <a:pt x="2281832" y="5425455"/>
                </a:lnTo>
                <a:lnTo>
                  <a:pt x="2255179" y="5428416"/>
                </a:lnTo>
                <a:lnTo>
                  <a:pt x="2224082" y="5429897"/>
                </a:lnTo>
                <a:lnTo>
                  <a:pt x="291708" y="5429897"/>
                </a:lnTo>
                <a:lnTo>
                  <a:pt x="262093" y="5428416"/>
                </a:lnTo>
                <a:lnTo>
                  <a:pt x="233959" y="5425455"/>
                </a:lnTo>
                <a:lnTo>
                  <a:pt x="207306" y="5418052"/>
                </a:lnTo>
                <a:lnTo>
                  <a:pt x="179172" y="5407687"/>
                </a:lnTo>
                <a:lnTo>
                  <a:pt x="153998" y="5395840"/>
                </a:lnTo>
                <a:lnTo>
                  <a:pt x="130306" y="5381034"/>
                </a:lnTo>
                <a:lnTo>
                  <a:pt x="108095" y="5363264"/>
                </a:lnTo>
                <a:lnTo>
                  <a:pt x="87364" y="5345495"/>
                </a:lnTo>
                <a:lnTo>
                  <a:pt x="68115" y="5323283"/>
                </a:lnTo>
                <a:lnTo>
                  <a:pt x="50346" y="5301073"/>
                </a:lnTo>
                <a:lnTo>
                  <a:pt x="37020" y="5278861"/>
                </a:lnTo>
                <a:lnTo>
                  <a:pt x="25173" y="5253688"/>
                </a:lnTo>
                <a:lnTo>
                  <a:pt x="14808" y="5227035"/>
                </a:lnTo>
                <a:lnTo>
                  <a:pt x="7405" y="5198901"/>
                </a:lnTo>
                <a:lnTo>
                  <a:pt x="2963" y="5169286"/>
                </a:lnTo>
                <a:lnTo>
                  <a:pt x="0" y="5139671"/>
                </a:lnTo>
                <a:lnTo>
                  <a:pt x="0" y="291708"/>
                </a:lnTo>
                <a:lnTo>
                  <a:pt x="2963" y="262093"/>
                </a:lnTo>
                <a:lnTo>
                  <a:pt x="7405" y="232478"/>
                </a:lnTo>
                <a:lnTo>
                  <a:pt x="14808" y="204344"/>
                </a:lnTo>
                <a:lnTo>
                  <a:pt x="25173" y="177691"/>
                </a:lnTo>
                <a:lnTo>
                  <a:pt x="37020" y="152516"/>
                </a:lnTo>
                <a:lnTo>
                  <a:pt x="50346" y="127345"/>
                </a:lnTo>
                <a:lnTo>
                  <a:pt x="68115" y="105134"/>
                </a:lnTo>
                <a:lnTo>
                  <a:pt x="87364" y="84403"/>
                </a:lnTo>
                <a:lnTo>
                  <a:pt x="108095" y="65154"/>
                </a:lnTo>
                <a:lnTo>
                  <a:pt x="130306" y="50346"/>
                </a:lnTo>
                <a:lnTo>
                  <a:pt x="153998" y="35539"/>
                </a:lnTo>
                <a:lnTo>
                  <a:pt x="179172" y="22212"/>
                </a:lnTo>
                <a:lnTo>
                  <a:pt x="207306" y="13327"/>
                </a:lnTo>
                <a:lnTo>
                  <a:pt x="233959" y="5923"/>
                </a:lnTo>
                <a:close/>
              </a:path>
            </a:pathLst>
          </a:custGeom>
          <a:solidFill>
            <a:schemeClr val="bg1">
              <a:lumMod val="95000"/>
            </a:schemeClr>
          </a:solidFill>
        </p:spPr>
        <p:txBody>
          <a:bodyPr wrap="square" anchor="t">
            <a:noAutofit/>
          </a:bodyPr>
          <a:lstStyle>
            <a:lvl1pPr marL="0" indent="0" algn="l">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Picture Placeholder 2"/>
          <p:cNvSpPr>
            <a:spLocks noGrp="1"/>
          </p:cNvSpPr>
          <p:nvPr>
            <p:ph type="pic" sz="quarter" idx="10" hasCustomPrompt="1"/>
          </p:nvPr>
        </p:nvSpPr>
        <p:spPr>
          <a:xfrm>
            <a:off x="0" y="0"/>
            <a:ext cx="3735597"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
        <p:nvSpPr>
          <p:cNvPr id="7" name="Picture Placeholder 3"/>
          <p:cNvSpPr>
            <a:spLocks noGrp="1"/>
          </p:cNvSpPr>
          <p:nvPr>
            <p:ph type="pic" sz="quarter" idx="15" hasCustomPrompt="1"/>
          </p:nvPr>
        </p:nvSpPr>
        <p:spPr>
          <a:xfrm>
            <a:off x="2871788" y="1209675"/>
            <a:ext cx="2248694" cy="4829175"/>
          </a:xfrm>
          <a:custGeom>
            <a:avLst/>
            <a:gdLst>
              <a:gd name="connsiteX0" fmla="*/ 262093 w 2515790"/>
              <a:gd name="connsiteY0" fmla="*/ 0 h 5429897"/>
              <a:gd name="connsiteX1" fmla="*/ 291708 w 2515790"/>
              <a:gd name="connsiteY1" fmla="*/ 0 h 5429897"/>
              <a:gd name="connsiteX2" fmla="*/ 506417 w 2515790"/>
              <a:gd name="connsiteY2" fmla="*/ 0 h 5429897"/>
              <a:gd name="connsiteX3" fmla="*/ 515301 w 2515790"/>
              <a:gd name="connsiteY3" fmla="*/ 0 h 5429897"/>
              <a:gd name="connsiteX4" fmla="*/ 525666 w 2515790"/>
              <a:gd name="connsiteY4" fmla="*/ 2962 h 5429897"/>
              <a:gd name="connsiteX5" fmla="*/ 536032 w 2515790"/>
              <a:gd name="connsiteY5" fmla="*/ 7405 h 5429897"/>
              <a:gd name="connsiteX6" fmla="*/ 543435 w 2515790"/>
              <a:gd name="connsiteY6" fmla="*/ 14808 h 5429897"/>
              <a:gd name="connsiteX7" fmla="*/ 550838 w 2515790"/>
              <a:gd name="connsiteY7" fmla="*/ 22212 h 5429897"/>
              <a:gd name="connsiteX8" fmla="*/ 555280 w 2515790"/>
              <a:gd name="connsiteY8" fmla="*/ 32576 h 5429897"/>
              <a:gd name="connsiteX9" fmla="*/ 558243 w 2515790"/>
              <a:gd name="connsiteY9" fmla="*/ 42942 h 5429897"/>
              <a:gd name="connsiteX10" fmla="*/ 561204 w 2515790"/>
              <a:gd name="connsiteY10" fmla="*/ 54788 h 5429897"/>
              <a:gd name="connsiteX11" fmla="*/ 561204 w 2515790"/>
              <a:gd name="connsiteY11" fmla="*/ 69596 h 5429897"/>
              <a:gd name="connsiteX12" fmla="*/ 562685 w 2515790"/>
              <a:gd name="connsiteY12" fmla="*/ 84403 h 5429897"/>
              <a:gd name="connsiteX13" fmla="*/ 570088 w 2515790"/>
              <a:gd name="connsiteY13" fmla="*/ 112537 h 5429897"/>
              <a:gd name="connsiteX14" fmla="*/ 584895 w 2515790"/>
              <a:gd name="connsiteY14" fmla="*/ 137710 h 5429897"/>
              <a:gd name="connsiteX15" fmla="*/ 602665 w 2515790"/>
              <a:gd name="connsiteY15" fmla="*/ 159921 h 5429897"/>
              <a:gd name="connsiteX16" fmla="*/ 624876 w 2515790"/>
              <a:gd name="connsiteY16" fmla="*/ 177691 h 5429897"/>
              <a:gd name="connsiteX17" fmla="*/ 650049 w 2515790"/>
              <a:gd name="connsiteY17" fmla="*/ 192498 h 5429897"/>
              <a:gd name="connsiteX18" fmla="*/ 678183 w 2515790"/>
              <a:gd name="connsiteY18" fmla="*/ 199901 h 5429897"/>
              <a:gd name="connsiteX19" fmla="*/ 692990 w 2515790"/>
              <a:gd name="connsiteY19" fmla="*/ 201383 h 5429897"/>
              <a:gd name="connsiteX20" fmla="*/ 707798 w 2515790"/>
              <a:gd name="connsiteY20" fmla="*/ 201383 h 5429897"/>
              <a:gd name="connsiteX21" fmla="*/ 1807994 w 2515790"/>
              <a:gd name="connsiteY21" fmla="*/ 201383 h 5429897"/>
              <a:gd name="connsiteX22" fmla="*/ 1824281 w 2515790"/>
              <a:gd name="connsiteY22" fmla="*/ 201383 h 5429897"/>
              <a:gd name="connsiteX23" fmla="*/ 1839089 w 2515790"/>
              <a:gd name="connsiteY23" fmla="*/ 199901 h 5429897"/>
              <a:gd name="connsiteX24" fmla="*/ 1865743 w 2515790"/>
              <a:gd name="connsiteY24" fmla="*/ 192498 h 5429897"/>
              <a:gd name="connsiteX25" fmla="*/ 1890915 w 2515790"/>
              <a:gd name="connsiteY25" fmla="*/ 177691 h 5429897"/>
              <a:gd name="connsiteX26" fmla="*/ 1913127 w 2515790"/>
              <a:gd name="connsiteY26" fmla="*/ 159921 h 5429897"/>
              <a:gd name="connsiteX27" fmla="*/ 1933857 w 2515790"/>
              <a:gd name="connsiteY27" fmla="*/ 137710 h 5429897"/>
              <a:gd name="connsiteX28" fmla="*/ 1945703 w 2515790"/>
              <a:gd name="connsiteY28" fmla="*/ 112537 h 5429897"/>
              <a:gd name="connsiteX29" fmla="*/ 1956068 w 2515790"/>
              <a:gd name="connsiteY29" fmla="*/ 84403 h 5429897"/>
              <a:gd name="connsiteX30" fmla="*/ 1956068 w 2515790"/>
              <a:gd name="connsiteY30" fmla="*/ 69596 h 5429897"/>
              <a:gd name="connsiteX31" fmla="*/ 1957548 w 2515790"/>
              <a:gd name="connsiteY31" fmla="*/ 54788 h 5429897"/>
              <a:gd name="connsiteX32" fmla="*/ 1957548 w 2515790"/>
              <a:gd name="connsiteY32" fmla="*/ 42942 h 5429897"/>
              <a:gd name="connsiteX33" fmla="*/ 1960510 w 2515790"/>
              <a:gd name="connsiteY33" fmla="*/ 32576 h 5429897"/>
              <a:gd name="connsiteX34" fmla="*/ 1964952 w 2515790"/>
              <a:gd name="connsiteY34" fmla="*/ 22212 h 5429897"/>
              <a:gd name="connsiteX35" fmla="*/ 1972355 w 2515790"/>
              <a:gd name="connsiteY35" fmla="*/ 14808 h 5429897"/>
              <a:gd name="connsiteX36" fmla="*/ 1979760 w 2515790"/>
              <a:gd name="connsiteY36" fmla="*/ 7405 h 5429897"/>
              <a:gd name="connsiteX37" fmla="*/ 1990125 w 2515790"/>
              <a:gd name="connsiteY37" fmla="*/ 2962 h 5429897"/>
              <a:gd name="connsiteX38" fmla="*/ 2000491 w 2515790"/>
              <a:gd name="connsiteY38" fmla="*/ 0 h 5429897"/>
              <a:gd name="connsiteX39" fmla="*/ 2012337 w 2515790"/>
              <a:gd name="connsiteY39" fmla="*/ 0 h 5429897"/>
              <a:gd name="connsiteX40" fmla="*/ 2224082 w 2515790"/>
              <a:gd name="connsiteY40" fmla="*/ 0 h 5429897"/>
              <a:gd name="connsiteX41" fmla="*/ 2255179 w 2515790"/>
              <a:gd name="connsiteY41" fmla="*/ 0 h 5429897"/>
              <a:gd name="connsiteX42" fmla="*/ 2281832 w 2515790"/>
              <a:gd name="connsiteY42" fmla="*/ 5923 h 5429897"/>
              <a:gd name="connsiteX43" fmla="*/ 2311447 w 2515790"/>
              <a:gd name="connsiteY43" fmla="*/ 13327 h 5429897"/>
              <a:gd name="connsiteX44" fmla="*/ 2336620 w 2515790"/>
              <a:gd name="connsiteY44" fmla="*/ 22212 h 5429897"/>
              <a:gd name="connsiteX45" fmla="*/ 2364755 w 2515790"/>
              <a:gd name="connsiteY45" fmla="*/ 35539 h 5429897"/>
              <a:gd name="connsiteX46" fmla="*/ 2386966 w 2515790"/>
              <a:gd name="connsiteY46" fmla="*/ 50346 h 5429897"/>
              <a:gd name="connsiteX47" fmla="*/ 2409176 w 2515790"/>
              <a:gd name="connsiteY47" fmla="*/ 65154 h 5429897"/>
              <a:gd name="connsiteX48" fmla="*/ 2431388 w 2515790"/>
              <a:gd name="connsiteY48" fmla="*/ 84403 h 5429897"/>
              <a:gd name="connsiteX49" fmla="*/ 2449157 w 2515790"/>
              <a:gd name="connsiteY49" fmla="*/ 105134 h 5429897"/>
              <a:gd name="connsiteX50" fmla="*/ 2466927 w 2515790"/>
              <a:gd name="connsiteY50" fmla="*/ 127345 h 5429897"/>
              <a:gd name="connsiteX51" fmla="*/ 2481733 w 2515790"/>
              <a:gd name="connsiteY51" fmla="*/ 152516 h 5429897"/>
              <a:gd name="connsiteX52" fmla="*/ 2493579 w 2515790"/>
              <a:gd name="connsiteY52" fmla="*/ 177691 h 5429897"/>
              <a:gd name="connsiteX53" fmla="*/ 2503945 w 2515790"/>
              <a:gd name="connsiteY53" fmla="*/ 204344 h 5429897"/>
              <a:gd name="connsiteX54" fmla="*/ 2508386 w 2515790"/>
              <a:gd name="connsiteY54" fmla="*/ 232478 h 5429897"/>
              <a:gd name="connsiteX55" fmla="*/ 2512829 w 2515790"/>
              <a:gd name="connsiteY55" fmla="*/ 262093 h 5429897"/>
              <a:gd name="connsiteX56" fmla="*/ 2515790 w 2515790"/>
              <a:gd name="connsiteY56" fmla="*/ 291708 h 5429897"/>
              <a:gd name="connsiteX57" fmla="*/ 2515790 w 2515790"/>
              <a:gd name="connsiteY57" fmla="*/ 5139671 h 5429897"/>
              <a:gd name="connsiteX58" fmla="*/ 2512829 w 2515790"/>
              <a:gd name="connsiteY58" fmla="*/ 5169286 h 5429897"/>
              <a:gd name="connsiteX59" fmla="*/ 2508386 w 2515790"/>
              <a:gd name="connsiteY59" fmla="*/ 5198901 h 5429897"/>
              <a:gd name="connsiteX60" fmla="*/ 2503945 w 2515790"/>
              <a:gd name="connsiteY60" fmla="*/ 5227035 h 5429897"/>
              <a:gd name="connsiteX61" fmla="*/ 2493579 w 2515790"/>
              <a:gd name="connsiteY61" fmla="*/ 5253688 h 5429897"/>
              <a:gd name="connsiteX62" fmla="*/ 2481733 w 2515790"/>
              <a:gd name="connsiteY62" fmla="*/ 5278861 h 5429897"/>
              <a:gd name="connsiteX63" fmla="*/ 2466927 w 2515790"/>
              <a:gd name="connsiteY63" fmla="*/ 5301073 h 5429897"/>
              <a:gd name="connsiteX64" fmla="*/ 2449157 w 2515790"/>
              <a:gd name="connsiteY64" fmla="*/ 5323283 h 5429897"/>
              <a:gd name="connsiteX65" fmla="*/ 2431388 w 2515790"/>
              <a:gd name="connsiteY65" fmla="*/ 5345495 h 5429897"/>
              <a:gd name="connsiteX66" fmla="*/ 2409176 w 2515790"/>
              <a:gd name="connsiteY66" fmla="*/ 5363264 h 5429897"/>
              <a:gd name="connsiteX67" fmla="*/ 2386966 w 2515790"/>
              <a:gd name="connsiteY67" fmla="*/ 5381034 h 5429897"/>
              <a:gd name="connsiteX68" fmla="*/ 2364755 w 2515790"/>
              <a:gd name="connsiteY68" fmla="*/ 5395840 h 5429897"/>
              <a:gd name="connsiteX69" fmla="*/ 2336620 w 2515790"/>
              <a:gd name="connsiteY69" fmla="*/ 5407687 h 5429897"/>
              <a:gd name="connsiteX70" fmla="*/ 2311447 w 2515790"/>
              <a:gd name="connsiteY70" fmla="*/ 5418052 h 5429897"/>
              <a:gd name="connsiteX71" fmla="*/ 2281832 w 2515790"/>
              <a:gd name="connsiteY71" fmla="*/ 5425455 h 5429897"/>
              <a:gd name="connsiteX72" fmla="*/ 2255179 w 2515790"/>
              <a:gd name="connsiteY72" fmla="*/ 5428416 h 5429897"/>
              <a:gd name="connsiteX73" fmla="*/ 2224082 w 2515790"/>
              <a:gd name="connsiteY73" fmla="*/ 5429897 h 5429897"/>
              <a:gd name="connsiteX74" fmla="*/ 291708 w 2515790"/>
              <a:gd name="connsiteY74" fmla="*/ 5429897 h 5429897"/>
              <a:gd name="connsiteX75" fmla="*/ 262093 w 2515790"/>
              <a:gd name="connsiteY75" fmla="*/ 5428416 h 5429897"/>
              <a:gd name="connsiteX76" fmla="*/ 233959 w 2515790"/>
              <a:gd name="connsiteY76" fmla="*/ 5425455 h 5429897"/>
              <a:gd name="connsiteX77" fmla="*/ 207306 w 2515790"/>
              <a:gd name="connsiteY77" fmla="*/ 5418052 h 5429897"/>
              <a:gd name="connsiteX78" fmla="*/ 179172 w 2515790"/>
              <a:gd name="connsiteY78" fmla="*/ 5407687 h 5429897"/>
              <a:gd name="connsiteX79" fmla="*/ 153998 w 2515790"/>
              <a:gd name="connsiteY79" fmla="*/ 5395840 h 5429897"/>
              <a:gd name="connsiteX80" fmla="*/ 130306 w 2515790"/>
              <a:gd name="connsiteY80" fmla="*/ 5381034 h 5429897"/>
              <a:gd name="connsiteX81" fmla="*/ 108095 w 2515790"/>
              <a:gd name="connsiteY81" fmla="*/ 5363264 h 5429897"/>
              <a:gd name="connsiteX82" fmla="*/ 87364 w 2515790"/>
              <a:gd name="connsiteY82" fmla="*/ 5345495 h 5429897"/>
              <a:gd name="connsiteX83" fmla="*/ 68115 w 2515790"/>
              <a:gd name="connsiteY83" fmla="*/ 5323283 h 5429897"/>
              <a:gd name="connsiteX84" fmla="*/ 50346 w 2515790"/>
              <a:gd name="connsiteY84" fmla="*/ 5301073 h 5429897"/>
              <a:gd name="connsiteX85" fmla="*/ 37020 w 2515790"/>
              <a:gd name="connsiteY85" fmla="*/ 5278861 h 5429897"/>
              <a:gd name="connsiteX86" fmla="*/ 25173 w 2515790"/>
              <a:gd name="connsiteY86" fmla="*/ 5253688 h 5429897"/>
              <a:gd name="connsiteX87" fmla="*/ 14808 w 2515790"/>
              <a:gd name="connsiteY87" fmla="*/ 5227035 h 5429897"/>
              <a:gd name="connsiteX88" fmla="*/ 7405 w 2515790"/>
              <a:gd name="connsiteY88" fmla="*/ 5198901 h 5429897"/>
              <a:gd name="connsiteX89" fmla="*/ 2963 w 2515790"/>
              <a:gd name="connsiteY89" fmla="*/ 5169286 h 5429897"/>
              <a:gd name="connsiteX90" fmla="*/ 0 w 2515790"/>
              <a:gd name="connsiteY90" fmla="*/ 5139671 h 5429897"/>
              <a:gd name="connsiteX91" fmla="*/ 0 w 2515790"/>
              <a:gd name="connsiteY91" fmla="*/ 291708 h 5429897"/>
              <a:gd name="connsiteX92" fmla="*/ 2963 w 2515790"/>
              <a:gd name="connsiteY92" fmla="*/ 262093 h 5429897"/>
              <a:gd name="connsiteX93" fmla="*/ 7405 w 2515790"/>
              <a:gd name="connsiteY93" fmla="*/ 232478 h 5429897"/>
              <a:gd name="connsiteX94" fmla="*/ 14808 w 2515790"/>
              <a:gd name="connsiteY94" fmla="*/ 204344 h 5429897"/>
              <a:gd name="connsiteX95" fmla="*/ 25173 w 2515790"/>
              <a:gd name="connsiteY95" fmla="*/ 177691 h 5429897"/>
              <a:gd name="connsiteX96" fmla="*/ 37020 w 2515790"/>
              <a:gd name="connsiteY96" fmla="*/ 152516 h 5429897"/>
              <a:gd name="connsiteX97" fmla="*/ 50346 w 2515790"/>
              <a:gd name="connsiteY97" fmla="*/ 127345 h 5429897"/>
              <a:gd name="connsiteX98" fmla="*/ 68115 w 2515790"/>
              <a:gd name="connsiteY98" fmla="*/ 105134 h 5429897"/>
              <a:gd name="connsiteX99" fmla="*/ 87364 w 2515790"/>
              <a:gd name="connsiteY99" fmla="*/ 84403 h 5429897"/>
              <a:gd name="connsiteX100" fmla="*/ 108095 w 2515790"/>
              <a:gd name="connsiteY100" fmla="*/ 65154 h 5429897"/>
              <a:gd name="connsiteX101" fmla="*/ 130306 w 2515790"/>
              <a:gd name="connsiteY101" fmla="*/ 50346 h 5429897"/>
              <a:gd name="connsiteX102" fmla="*/ 153998 w 2515790"/>
              <a:gd name="connsiteY102" fmla="*/ 35539 h 5429897"/>
              <a:gd name="connsiteX103" fmla="*/ 179172 w 2515790"/>
              <a:gd name="connsiteY103" fmla="*/ 22212 h 5429897"/>
              <a:gd name="connsiteX104" fmla="*/ 207306 w 2515790"/>
              <a:gd name="connsiteY104" fmla="*/ 13327 h 5429897"/>
              <a:gd name="connsiteX105" fmla="*/ 233959 w 2515790"/>
              <a:gd name="connsiteY105" fmla="*/ 5923 h 542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515790" h="5429897">
                <a:moveTo>
                  <a:pt x="262093" y="0"/>
                </a:moveTo>
                <a:lnTo>
                  <a:pt x="291708" y="0"/>
                </a:lnTo>
                <a:lnTo>
                  <a:pt x="506417" y="0"/>
                </a:lnTo>
                <a:lnTo>
                  <a:pt x="515301" y="0"/>
                </a:lnTo>
                <a:lnTo>
                  <a:pt x="525666" y="2962"/>
                </a:lnTo>
                <a:lnTo>
                  <a:pt x="536032" y="7405"/>
                </a:lnTo>
                <a:lnTo>
                  <a:pt x="543435" y="14808"/>
                </a:lnTo>
                <a:lnTo>
                  <a:pt x="550838" y="22212"/>
                </a:lnTo>
                <a:lnTo>
                  <a:pt x="555280" y="32576"/>
                </a:lnTo>
                <a:lnTo>
                  <a:pt x="558243" y="42942"/>
                </a:lnTo>
                <a:lnTo>
                  <a:pt x="561204" y="54788"/>
                </a:lnTo>
                <a:lnTo>
                  <a:pt x="561204" y="69596"/>
                </a:lnTo>
                <a:lnTo>
                  <a:pt x="562685" y="84403"/>
                </a:lnTo>
                <a:lnTo>
                  <a:pt x="570088" y="112537"/>
                </a:lnTo>
                <a:lnTo>
                  <a:pt x="584895" y="137710"/>
                </a:lnTo>
                <a:lnTo>
                  <a:pt x="602665" y="159921"/>
                </a:lnTo>
                <a:lnTo>
                  <a:pt x="624876" y="177691"/>
                </a:lnTo>
                <a:lnTo>
                  <a:pt x="650049" y="192498"/>
                </a:lnTo>
                <a:lnTo>
                  <a:pt x="678183" y="199901"/>
                </a:lnTo>
                <a:lnTo>
                  <a:pt x="692990" y="201383"/>
                </a:lnTo>
                <a:lnTo>
                  <a:pt x="707798" y="201383"/>
                </a:lnTo>
                <a:lnTo>
                  <a:pt x="1807994" y="201383"/>
                </a:lnTo>
                <a:lnTo>
                  <a:pt x="1824281" y="201383"/>
                </a:lnTo>
                <a:lnTo>
                  <a:pt x="1839089" y="199901"/>
                </a:lnTo>
                <a:lnTo>
                  <a:pt x="1865743" y="192498"/>
                </a:lnTo>
                <a:lnTo>
                  <a:pt x="1890915" y="177691"/>
                </a:lnTo>
                <a:lnTo>
                  <a:pt x="1913127" y="159921"/>
                </a:lnTo>
                <a:lnTo>
                  <a:pt x="1933857" y="137710"/>
                </a:lnTo>
                <a:lnTo>
                  <a:pt x="1945703" y="112537"/>
                </a:lnTo>
                <a:lnTo>
                  <a:pt x="1956068" y="84403"/>
                </a:lnTo>
                <a:lnTo>
                  <a:pt x="1956068" y="69596"/>
                </a:lnTo>
                <a:lnTo>
                  <a:pt x="1957548" y="54788"/>
                </a:lnTo>
                <a:lnTo>
                  <a:pt x="1957548" y="42942"/>
                </a:lnTo>
                <a:lnTo>
                  <a:pt x="1960510" y="32576"/>
                </a:lnTo>
                <a:lnTo>
                  <a:pt x="1964952" y="22212"/>
                </a:lnTo>
                <a:lnTo>
                  <a:pt x="1972355" y="14808"/>
                </a:lnTo>
                <a:lnTo>
                  <a:pt x="1979760" y="7405"/>
                </a:lnTo>
                <a:lnTo>
                  <a:pt x="1990125" y="2962"/>
                </a:lnTo>
                <a:lnTo>
                  <a:pt x="2000491" y="0"/>
                </a:lnTo>
                <a:lnTo>
                  <a:pt x="2012337" y="0"/>
                </a:lnTo>
                <a:lnTo>
                  <a:pt x="2224082" y="0"/>
                </a:lnTo>
                <a:lnTo>
                  <a:pt x="2255179" y="0"/>
                </a:lnTo>
                <a:lnTo>
                  <a:pt x="2281832" y="5923"/>
                </a:lnTo>
                <a:lnTo>
                  <a:pt x="2311447" y="13327"/>
                </a:lnTo>
                <a:lnTo>
                  <a:pt x="2336620" y="22212"/>
                </a:lnTo>
                <a:lnTo>
                  <a:pt x="2364755" y="35539"/>
                </a:lnTo>
                <a:lnTo>
                  <a:pt x="2386966" y="50346"/>
                </a:lnTo>
                <a:lnTo>
                  <a:pt x="2409176" y="65154"/>
                </a:lnTo>
                <a:lnTo>
                  <a:pt x="2431388" y="84403"/>
                </a:lnTo>
                <a:lnTo>
                  <a:pt x="2449157" y="105134"/>
                </a:lnTo>
                <a:lnTo>
                  <a:pt x="2466927" y="127345"/>
                </a:lnTo>
                <a:lnTo>
                  <a:pt x="2481733" y="152516"/>
                </a:lnTo>
                <a:lnTo>
                  <a:pt x="2493579" y="177691"/>
                </a:lnTo>
                <a:lnTo>
                  <a:pt x="2503945" y="204344"/>
                </a:lnTo>
                <a:lnTo>
                  <a:pt x="2508386" y="232478"/>
                </a:lnTo>
                <a:lnTo>
                  <a:pt x="2512829" y="262093"/>
                </a:lnTo>
                <a:lnTo>
                  <a:pt x="2515790" y="291708"/>
                </a:lnTo>
                <a:lnTo>
                  <a:pt x="2515790" y="5139671"/>
                </a:lnTo>
                <a:lnTo>
                  <a:pt x="2512829" y="5169286"/>
                </a:lnTo>
                <a:lnTo>
                  <a:pt x="2508386" y="5198901"/>
                </a:lnTo>
                <a:lnTo>
                  <a:pt x="2503945" y="5227035"/>
                </a:lnTo>
                <a:lnTo>
                  <a:pt x="2493579" y="5253688"/>
                </a:lnTo>
                <a:lnTo>
                  <a:pt x="2481733" y="5278861"/>
                </a:lnTo>
                <a:lnTo>
                  <a:pt x="2466927" y="5301073"/>
                </a:lnTo>
                <a:lnTo>
                  <a:pt x="2449157" y="5323283"/>
                </a:lnTo>
                <a:lnTo>
                  <a:pt x="2431388" y="5345495"/>
                </a:lnTo>
                <a:lnTo>
                  <a:pt x="2409176" y="5363264"/>
                </a:lnTo>
                <a:lnTo>
                  <a:pt x="2386966" y="5381034"/>
                </a:lnTo>
                <a:lnTo>
                  <a:pt x="2364755" y="5395840"/>
                </a:lnTo>
                <a:lnTo>
                  <a:pt x="2336620" y="5407687"/>
                </a:lnTo>
                <a:lnTo>
                  <a:pt x="2311447" y="5418052"/>
                </a:lnTo>
                <a:lnTo>
                  <a:pt x="2281832" y="5425455"/>
                </a:lnTo>
                <a:lnTo>
                  <a:pt x="2255179" y="5428416"/>
                </a:lnTo>
                <a:lnTo>
                  <a:pt x="2224082" y="5429897"/>
                </a:lnTo>
                <a:lnTo>
                  <a:pt x="291708" y="5429897"/>
                </a:lnTo>
                <a:lnTo>
                  <a:pt x="262093" y="5428416"/>
                </a:lnTo>
                <a:lnTo>
                  <a:pt x="233959" y="5425455"/>
                </a:lnTo>
                <a:lnTo>
                  <a:pt x="207306" y="5418052"/>
                </a:lnTo>
                <a:lnTo>
                  <a:pt x="179172" y="5407687"/>
                </a:lnTo>
                <a:lnTo>
                  <a:pt x="153998" y="5395840"/>
                </a:lnTo>
                <a:lnTo>
                  <a:pt x="130306" y="5381034"/>
                </a:lnTo>
                <a:lnTo>
                  <a:pt x="108095" y="5363264"/>
                </a:lnTo>
                <a:lnTo>
                  <a:pt x="87364" y="5345495"/>
                </a:lnTo>
                <a:lnTo>
                  <a:pt x="68115" y="5323283"/>
                </a:lnTo>
                <a:lnTo>
                  <a:pt x="50346" y="5301073"/>
                </a:lnTo>
                <a:lnTo>
                  <a:pt x="37020" y="5278861"/>
                </a:lnTo>
                <a:lnTo>
                  <a:pt x="25173" y="5253688"/>
                </a:lnTo>
                <a:lnTo>
                  <a:pt x="14808" y="5227035"/>
                </a:lnTo>
                <a:lnTo>
                  <a:pt x="7405" y="5198901"/>
                </a:lnTo>
                <a:lnTo>
                  <a:pt x="2963" y="5169286"/>
                </a:lnTo>
                <a:lnTo>
                  <a:pt x="0" y="5139671"/>
                </a:lnTo>
                <a:lnTo>
                  <a:pt x="0" y="291708"/>
                </a:lnTo>
                <a:lnTo>
                  <a:pt x="2963" y="262093"/>
                </a:lnTo>
                <a:lnTo>
                  <a:pt x="7405" y="232478"/>
                </a:lnTo>
                <a:lnTo>
                  <a:pt x="14808" y="204344"/>
                </a:lnTo>
                <a:lnTo>
                  <a:pt x="25173" y="177691"/>
                </a:lnTo>
                <a:lnTo>
                  <a:pt x="37020" y="152516"/>
                </a:lnTo>
                <a:lnTo>
                  <a:pt x="50346" y="127345"/>
                </a:lnTo>
                <a:lnTo>
                  <a:pt x="68115" y="105134"/>
                </a:lnTo>
                <a:lnTo>
                  <a:pt x="87364" y="84403"/>
                </a:lnTo>
                <a:lnTo>
                  <a:pt x="108095" y="65154"/>
                </a:lnTo>
                <a:lnTo>
                  <a:pt x="130306" y="50346"/>
                </a:lnTo>
                <a:lnTo>
                  <a:pt x="153998" y="35539"/>
                </a:lnTo>
                <a:lnTo>
                  <a:pt x="179172" y="22212"/>
                </a:lnTo>
                <a:lnTo>
                  <a:pt x="207306" y="13327"/>
                </a:lnTo>
                <a:lnTo>
                  <a:pt x="233959" y="5923"/>
                </a:lnTo>
                <a:close/>
              </a:path>
            </a:pathLst>
          </a:custGeom>
          <a:solidFill>
            <a:schemeClr val="bg1">
              <a:lumMod val="95000"/>
            </a:schemeClr>
          </a:solidFill>
        </p:spPr>
        <p:txBody>
          <a:bodyPr wrap="square" anchor="t">
            <a:noAutofit/>
          </a:bodyPr>
          <a:lstStyle>
            <a:lvl1pPr marL="0" indent="0" algn="l">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Picture Placeholder 2"/>
          <p:cNvSpPr>
            <a:spLocks noGrp="1"/>
          </p:cNvSpPr>
          <p:nvPr>
            <p:ph type="pic" sz="quarter" idx="10" hasCustomPrompt="1"/>
          </p:nvPr>
        </p:nvSpPr>
        <p:spPr>
          <a:xfrm>
            <a:off x="2813050" y="2322513"/>
            <a:ext cx="5605463" cy="3506788"/>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
        <p:nvSpPr>
          <p:cNvPr id="7" name="Picture Placeholder 3"/>
          <p:cNvSpPr>
            <a:spLocks noGrp="1"/>
          </p:cNvSpPr>
          <p:nvPr>
            <p:ph type="pic" sz="quarter" idx="15" hasCustomPrompt="1"/>
          </p:nvPr>
        </p:nvSpPr>
        <p:spPr>
          <a:xfrm>
            <a:off x="8064500" y="2797175"/>
            <a:ext cx="1555750" cy="3402013"/>
          </a:xfrm>
          <a:custGeom>
            <a:avLst/>
            <a:gdLst>
              <a:gd name="connsiteX0" fmla="*/ 262093 w 2515790"/>
              <a:gd name="connsiteY0" fmla="*/ 0 h 5429897"/>
              <a:gd name="connsiteX1" fmla="*/ 291708 w 2515790"/>
              <a:gd name="connsiteY1" fmla="*/ 0 h 5429897"/>
              <a:gd name="connsiteX2" fmla="*/ 506417 w 2515790"/>
              <a:gd name="connsiteY2" fmla="*/ 0 h 5429897"/>
              <a:gd name="connsiteX3" fmla="*/ 515301 w 2515790"/>
              <a:gd name="connsiteY3" fmla="*/ 0 h 5429897"/>
              <a:gd name="connsiteX4" fmla="*/ 525666 w 2515790"/>
              <a:gd name="connsiteY4" fmla="*/ 2962 h 5429897"/>
              <a:gd name="connsiteX5" fmla="*/ 536032 w 2515790"/>
              <a:gd name="connsiteY5" fmla="*/ 7405 h 5429897"/>
              <a:gd name="connsiteX6" fmla="*/ 543435 w 2515790"/>
              <a:gd name="connsiteY6" fmla="*/ 14808 h 5429897"/>
              <a:gd name="connsiteX7" fmla="*/ 550838 w 2515790"/>
              <a:gd name="connsiteY7" fmla="*/ 22212 h 5429897"/>
              <a:gd name="connsiteX8" fmla="*/ 555280 w 2515790"/>
              <a:gd name="connsiteY8" fmla="*/ 32576 h 5429897"/>
              <a:gd name="connsiteX9" fmla="*/ 558243 w 2515790"/>
              <a:gd name="connsiteY9" fmla="*/ 42942 h 5429897"/>
              <a:gd name="connsiteX10" fmla="*/ 561204 w 2515790"/>
              <a:gd name="connsiteY10" fmla="*/ 54788 h 5429897"/>
              <a:gd name="connsiteX11" fmla="*/ 561204 w 2515790"/>
              <a:gd name="connsiteY11" fmla="*/ 69596 h 5429897"/>
              <a:gd name="connsiteX12" fmla="*/ 562685 w 2515790"/>
              <a:gd name="connsiteY12" fmla="*/ 84403 h 5429897"/>
              <a:gd name="connsiteX13" fmla="*/ 570088 w 2515790"/>
              <a:gd name="connsiteY13" fmla="*/ 112537 h 5429897"/>
              <a:gd name="connsiteX14" fmla="*/ 584895 w 2515790"/>
              <a:gd name="connsiteY14" fmla="*/ 137710 h 5429897"/>
              <a:gd name="connsiteX15" fmla="*/ 602665 w 2515790"/>
              <a:gd name="connsiteY15" fmla="*/ 159921 h 5429897"/>
              <a:gd name="connsiteX16" fmla="*/ 624876 w 2515790"/>
              <a:gd name="connsiteY16" fmla="*/ 177691 h 5429897"/>
              <a:gd name="connsiteX17" fmla="*/ 650049 w 2515790"/>
              <a:gd name="connsiteY17" fmla="*/ 192498 h 5429897"/>
              <a:gd name="connsiteX18" fmla="*/ 678183 w 2515790"/>
              <a:gd name="connsiteY18" fmla="*/ 199901 h 5429897"/>
              <a:gd name="connsiteX19" fmla="*/ 692990 w 2515790"/>
              <a:gd name="connsiteY19" fmla="*/ 201383 h 5429897"/>
              <a:gd name="connsiteX20" fmla="*/ 707798 w 2515790"/>
              <a:gd name="connsiteY20" fmla="*/ 201383 h 5429897"/>
              <a:gd name="connsiteX21" fmla="*/ 1807994 w 2515790"/>
              <a:gd name="connsiteY21" fmla="*/ 201383 h 5429897"/>
              <a:gd name="connsiteX22" fmla="*/ 1824281 w 2515790"/>
              <a:gd name="connsiteY22" fmla="*/ 201383 h 5429897"/>
              <a:gd name="connsiteX23" fmla="*/ 1839089 w 2515790"/>
              <a:gd name="connsiteY23" fmla="*/ 199901 h 5429897"/>
              <a:gd name="connsiteX24" fmla="*/ 1865743 w 2515790"/>
              <a:gd name="connsiteY24" fmla="*/ 192498 h 5429897"/>
              <a:gd name="connsiteX25" fmla="*/ 1890915 w 2515790"/>
              <a:gd name="connsiteY25" fmla="*/ 177691 h 5429897"/>
              <a:gd name="connsiteX26" fmla="*/ 1913127 w 2515790"/>
              <a:gd name="connsiteY26" fmla="*/ 159921 h 5429897"/>
              <a:gd name="connsiteX27" fmla="*/ 1933857 w 2515790"/>
              <a:gd name="connsiteY27" fmla="*/ 137710 h 5429897"/>
              <a:gd name="connsiteX28" fmla="*/ 1945703 w 2515790"/>
              <a:gd name="connsiteY28" fmla="*/ 112537 h 5429897"/>
              <a:gd name="connsiteX29" fmla="*/ 1956068 w 2515790"/>
              <a:gd name="connsiteY29" fmla="*/ 84403 h 5429897"/>
              <a:gd name="connsiteX30" fmla="*/ 1956068 w 2515790"/>
              <a:gd name="connsiteY30" fmla="*/ 69596 h 5429897"/>
              <a:gd name="connsiteX31" fmla="*/ 1957548 w 2515790"/>
              <a:gd name="connsiteY31" fmla="*/ 54788 h 5429897"/>
              <a:gd name="connsiteX32" fmla="*/ 1957548 w 2515790"/>
              <a:gd name="connsiteY32" fmla="*/ 42942 h 5429897"/>
              <a:gd name="connsiteX33" fmla="*/ 1960510 w 2515790"/>
              <a:gd name="connsiteY33" fmla="*/ 32576 h 5429897"/>
              <a:gd name="connsiteX34" fmla="*/ 1964952 w 2515790"/>
              <a:gd name="connsiteY34" fmla="*/ 22212 h 5429897"/>
              <a:gd name="connsiteX35" fmla="*/ 1972355 w 2515790"/>
              <a:gd name="connsiteY35" fmla="*/ 14808 h 5429897"/>
              <a:gd name="connsiteX36" fmla="*/ 1979760 w 2515790"/>
              <a:gd name="connsiteY36" fmla="*/ 7405 h 5429897"/>
              <a:gd name="connsiteX37" fmla="*/ 1990125 w 2515790"/>
              <a:gd name="connsiteY37" fmla="*/ 2962 h 5429897"/>
              <a:gd name="connsiteX38" fmla="*/ 2000491 w 2515790"/>
              <a:gd name="connsiteY38" fmla="*/ 0 h 5429897"/>
              <a:gd name="connsiteX39" fmla="*/ 2012337 w 2515790"/>
              <a:gd name="connsiteY39" fmla="*/ 0 h 5429897"/>
              <a:gd name="connsiteX40" fmla="*/ 2224082 w 2515790"/>
              <a:gd name="connsiteY40" fmla="*/ 0 h 5429897"/>
              <a:gd name="connsiteX41" fmla="*/ 2255179 w 2515790"/>
              <a:gd name="connsiteY41" fmla="*/ 0 h 5429897"/>
              <a:gd name="connsiteX42" fmla="*/ 2281832 w 2515790"/>
              <a:gd name="connsiteY42" fmla="*/ 5923 h 5429897"/>
              <a:gd name="connsiteX43" fmla="*/ 2311447 w 2515790"/>
              <a:gd name="connsiteY43" fmla="*/ 13327 h 5429897"/>
              <a:gd name="connsiteX44" fmla="*/ 2336620 w 2515790"/>
              <a:gd name="connsiteY44" fmla="*/ 22212 h 5429897"/>
              <a:gd name="connsiteX45" fmla="*/ 2364755 w 2515790"/>
              <a:gd name="connsiteY45" fmla="*/ 35539 h 5429897"/>
              <a:gd name="connsiteX46" fmla="*/ 2386966 w 2515790"/>
              <a:gd name="connsiteY46" fmla="*/ 50346 h 5429897"/>
              <a:gd name="connsiteX47" fmla="*/ 2409176 w 2515790"/>
              <a:gd name="connsiteY47" fmla="*/ 65154 h 5429897"/>
              <a:gd name="connsiteX48" fmla="*/ 2431388 w 2515790"/>
              <a:gd name="connsiteY48" fmla="*/ 84403 h 5429897"/>
              <a:gd name="connsiteX49" fmla="*/ 2449157 w 2515790"/>
              <a:gd name="connsiteY49" fmla="*/ 105134 h 5429897"/>
              <a:gd name="connsiteX50" fmla="*/ 2466927 w 2515790"/>
              <a:gd name="connsiteY50" fmla="*/ 127345 h 5429897"/>
              <a:gd name="connsiteX51" fmla="*/ 2481733 w 2515790"/>
              <a:gd name="connsiteY51" fmla="*/ 152516 h 5429897"/>
              <a:gd name="connsiteX52" fmla="*/ 2493579 w 2515790"/>
              <a:gd name="connsiteY52" fmla="*/ 177691 h 5429897"/>
              <a:gd name="connsiteX53" fmla="*/ 2503945 w 2515790"/>
              <a:gd name="connsiteY53" fmla="*/ 204344 h 5429897"/>
              <a:gd name="connsiteX54" fmla="*/ 2508386 w 2515790"/>
              <a:gd name="connsiteY54" fmla="*/ 232478 h 5429897"/>
              <a:gd name="connsiteX55" fmla="*/ 2512829 w 2515790"/>
              <a:gd name="connsiteY55" fmla="*/ 262093 h 5429897"/>
              <a:gd name="connsiteX56" fmla="*/ 2515790 w 2515790"/>
              <a:gd name="connsiteY56" fmla="*/ 291708 h 5429897"/>
              <a:gd name="connsiteX57" fmla="*/ 2515790 w 2515790"/>
              <a:gd name="connsiteY57" fmla="*/ 5139671 h 5429897"/>
              <a:gd name="connsiteX58" fmla="*/ 2512829 w 2515790"/>
              <a:gd name="connsiteY58" fmla="*/ 5169286 h 5429897"/>
              <a:gd name="connsiteX59" fmla="*/ 2508386 w 2515790"/>
              <a:gd name="connsiteY59" fmla="*/ 5198901 h 5429897"/>
              <a:gd name="connsiteX60" fmla="*/ 2503945 w 2515790"/>
              <a:gd name="connsiteY60" fmla="*/ 5227035 h 5429897"/>
              <a:gd name="connsiteX61" fmla="*/ 2493579 w 2515790"/>
              <a:gd name="connsiteY61" fmla="*/ 5253688 h 5429897"/>
              <a:gd name="connsiteX62" fmla="*/ 2481733 w 2515790"/>
              <a:gd name="connsiteY62" fmla="*/ 5278861 h 5429897"/>
              <a:gd name="connsiteX63" fmla="*/ 2466927 w 2515790"/>
              <a:gd name="connsiteY63" fmla="*/ 5301073 h 5429897"/>
              <a:gd name="connsiteX64" fmla="*/ 2449157 w 2515790"/>
              <a:gd name="connsiteY64" fmla="*/ 5323283 h 5429897"/>
              <a:gd name="connsiteX65" fmla="*/ 2431388 w 2515790"/>
              <a:gd name="connsiteY65" fmla="*/ 5345495 h 5429897"/>
              <a:gd name="connsiteX66" fmla="*/ 2409176 w 2515790"/>
              <a:gd name="connsiteY66" fmla="*/ 5363264 h 5429897"/>
              <a:gd name="connsiteX67" fmla="*/ 2386966 w 2515790"/>
              <a:gd name="connsiteY67" fmla="*/ 5381034 h 5429897"/>
              <a:gd name="connsiteX68" fmla="*/ 2364755 w 2515790"/>
              <a:gd name="connsiteY68" fmla="*/ 5395840 h 5429897"/>
              <a:gd name="connsiteX69" fmla="*/ 2336620 w 2515790"/>
              <a:gd name="connsiteY69" fmla="*/ 5407687 h 5429897"/>
              <a:gd name="connsiteX70" fmla="*/ 2311447 w 2515790"/>
              <a:gd name="connsiteY70" fmla="*/ 5418052 h 5429897"/>
              <a:gd name="connsiteX71" fmla="*/ 2281832 w 2515790"/>
              <a:gd name="connsiteY71" fmla="*/ 5425455 h 5429897"/>
              <a:gd name="connsiteX72" fmla="*/ 2255179 w 2515790"/>
              <a:gd name="connsiteY72" fmla="*/ 5428416 h 5429897"/>
              <a:gd name="connsiteX73" fmla="*/ 2224082 w 2515790"/>
              <a:gd name="connsiteY73" fmla="*/ 5429897 h 5429897"/>
              <a:gd name="connsiteX74" fmla="*/ 291708 w 2515790"/>
              <a:gd name="connsiteY74" fmla="*/ 5429897 h 5429897"/>
              <a:gd name="connsiteX75" fmla="*/ 262093 w 2515790"/>
              <a:gd name="connsiteY75" fmla="*/ 5428416 h 5429897"/>
              <a:gd name="connsiteX76" fmla="*/ 233959 w 2515790"/>
              <a:gd name="connsiteY76" fmla="*/ 5425455 h 5429897"/>
              <a:gd name="connsiteX77" fmla="*/ 207306 w 2515790"/>
              <a:gd name="connsiteY77" fmla="*/ 5418052 h 5429897"/>
              <a:gd name="connsiteX78" fmla="*/ 179172 w 2515790"/>
              <a:gd name="connsiteY78" fmla="*/ 5407687 h 5429897"/>
              <a:gd name="connsiteX79" fmla="*/ 153998 w 2515790"/>
              <a:gd name="connsiteY79" fmla="*/ 5395840 h 5429897"/>
              <a:gd name="connsiteX80" fmla="*/ 130306 w 2515790"/>
              <a:gd name="connsiteY80" fmla="*/ 5381034 h 5429897"/>
              <a:gd name="connsiteX81" fmla="*/ 108095 w 2515790"/>
              <a:gd name="connsiteY81" fmla="*/ 5363264 h 5429897"/>
              <a:gd name="connsiteX82" fmla="*/ 87364 w 2515790"/>
              <a:gd name="connsiteY82" fmla="*/ 5345495 h 5429897"/>
              <a:gd name="connsiteX83" fmla="*/ 68115 w 2515790"/>
              <a:gd name="connsiteY83" fmla="*/ 5323283 h 5429897"/>
              <a:gd name="connsiteX84" fmla="*/ 50346 w 2515790"/>
              <a:gd name="connsiteY84" fmla="*/ 5301073 h 5429897"/>
              <a:gd name="connsiteX85" fmla="*/ 37020 w 2515790"/>
              <a:gd name="connsiteY85" fmla="*/ 5278861 h 5429897"/>
              <a:gd name="connsiteX86" fmla="*/ 25173 w 2515790"/>
              <a:gd name="connsiteY86" fmla="*/ 5253688 h 5429897"/>
              <a:gd name="connsiteX87" fmla="*/ 14808 w 2515790"/>
              <a:gd name="connsiteY87" fmla="*/ 5227035 h 5429897"/>
              <a:gd name="connsiteX88" fmla="*/ 7405 w 2515790"/>
              <a:gd name="connsiteY88" fmla="*/ 5198901 h 5429897"/>
              <a:gd name="connsiteX89" fmla="*/ 2963 w 2515790"/>
              <a:gd name="connsiteY89" fmla="*/ 5169286 h 5429897"/>
              <a:gd name="connsiteX90" fmla="*/ 0 w 2515790"/>
              <a:gd name="connsiteY90" fmla="*/ 5139671 h 5429897"/>
              <a:gd name="connsiteX91" fmla="*/ 0 w 2515790"/>
              <a:gd name="connsiteY91" fmla="*/ 291708 h 5429897"/>
              <a:gd name="connsiteX92" fmla="*/ 2963 w 2515790"/>
              <a:gd name="connsiteY92" fmla="*/ 262093 h 5429897"/>
              <a:gd name="connsiteX93" fmla="*/ 7405 w 2515790"/>
              <a:gd name="connsiteY93" fmla="*/ 232478 h 5429897"/>
              <a:gd name="connsiteX94" fmla="*/ 14808 w 2515790"/>
              <a:gd name="connsiteY94" fmla="*/ 204344 h 5429897"/>
              <a:gd name="connsiteX95" fmla="*/ 25173 w 2515790"/>
              <a:gd name="connsiteY95" fmla="*/ 177691 h 5429897"/>
              <a:gd name="connsiteX96" fmla="*/ 37020 w 2515790"/>
              <a:gd name="connsiteY96" fmla="*/ 152516 h 5429897"/>
              <a:gd name="connsiteX97" fmla="*/ 50346 w 2515790"/>
              <a:gd name="connsiteY97" fmla="*/ 127345 h 5429897"/>
              <a:gd name="connsiteX98" fmla="*/ 68115 w 2515790"/>
              <a:gd name="connsiteY98" fmla="*/ 105134 h 5429897"/>
              <a:gd name="connsiteX99" fmla="*/ 87364 w 2515790"/>
              <a:gd name="connsiteY99" fmla="*/ 84403 h 5429897"/>
              <a:gd name="connsiteX100" fmla="*/ 108095 w 2515790"/>
              <a:gd name="connsiteY100" fmla="*/ 65154 h 5429897"/>
              <a:gd name="connsiteX101" fmla="*/ 130306 w 2515790"/>
              <a:gd name="connsiteY101" fmla="*/ 50346 h 5429897"/>
              <a:gd name="connsiteX102" fmla="*/ 153998 w 2515790"/>
              <a:gd name="connsiteY102" fmla="*/ 35539 h 5429897"/>
              <a:gd name="connsiteX103" fmla="*/ 179172 w 2515790"/>
              <a:gd name="connsiteY103" fmla="*/ 22212 h 5429897"/>
              <a:gd name="connsiteX104" fmla="*/ 207306 w 2515790"/>
              <a:gd name="connsiteY104" fmla="*/ 13327 h 5429897"/>
              <a:gd name="connsiteX105" fmla="*/ 233959 w 2515790"/>
              <a:gd name="connsiteY105" fmla="*/ 5923 h 542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515790" h="5429897">
                <a:moveTo>
                  <a:pt x="262093" y="0"/>
                </a:moveTo>
                <a:lnTo>
                  <a:pt x="291708" y="0"/>
                </a:lnTo>
                <a:lnTo>
                  <a:pt x="506417" y="0"/>
                </a:lnTo>
                <a:lnTo>
                  <a:pt x="515301" y="0"/>
                </a:lnTo>
                <a:lnTo>
                  <a:pt x="525666" y="2962"/>
                </a:lnTo>
                <a:lnTo>
                  <a:pt x="536032" y="7405"/>
                </a:lnTo>
                <a:lnTo>
                  <a:pt x="543435" y="14808"/>
                </a:lnTo>
                <a:lnTo>
                  <a:pt x="550838" y="22212"/>
                </a:lnTo>
                <a:lnTo>
                  <a:pt x="555280" y="32576"/>
                </a:lnTo>
                <a:lnTo>
                  <a:pt x="558243" y="42942"/>
                </a:lnTo>
                <a:lnTo>
                  <a:pt x="561204" y="54788"/>
                </a:lnTo>
                <a:lnTo>
                  <a:pt x="561204" y="69596"/>
                </a:lnTo>
                <a:lnTo>
                  <a:pt x="562685" y="84403"/>
                </a:lnTo>
                <a:lnTo>
                  <a:pt x="570088" y="112537"/>
                </a:lnTo>
                <a:lnTo>
                  <a:pt x="584895" y="137710"/>
                </a:lnTo>
                <a:lnTo>
                  <a:pt x="602665" y="159921"/>
                </a:lnTo>
                <a:lnTo>
                  <a:pt x="624876" y="177691"/>
                </a:lnTo>
                <a:lnTo>
                  <a:pt x="650049" y="192498"/>
                </a:lnTo>
                <a:lnTo>
                  <a:pt x="678183" y="199901"/>
                </a:lnTo>
                <a:lnTo>
                  <a:pt x="692990" y="201383"/>
                </a:lnTo>
                <a:lnTo>
                  <a:pt x="707798" y="201383"/>
                </a:lnTo>
                <a:lnTo>
                  <a:pt x="1807994" y="201383"/>
                </a:lnTo>
                <a:lnTo>
                  <a:pt x="1824281" y="201383"/>
                </a:lnTo>
                <a:lnTo>
                  <a:pt x="1839089" y="199901"/>
                </a:lnTo>
                <a:lnTo>
                  <a:pt x="1865743" y="192498"/>
                </a:lnTo>
                <a:lnTo>
                  <a:pt x="1890915" y="177691"/>
                </a:lnTo>
                <a:lnTo>
                  <a:pt x="1913127" y="159921"/>
                </a:lnTo>
                <a:lnTo>
                  <a:pt x="1933857" y="137710"/>
                </a:lnTo>
                <a:lnTo>
                  <a:pt x="1945703" y="112537"/>
                </a:lnTo>
                <a:lnTo>
                  <a:pt x="1956068" y="84403"/>
                </a:lnTo>
                <a:lnTo>
                  <a:pt x="1956068" y="69596"/>
                </a:lnTo>
                <a:lnTo>
                  <a:pt x="1957548" y="54788"/>
                </a:lnTo>
                <a:lnTo>
                  <a:pt x="1957548" y="42942"/>
                </a:lnTo>
                <a:lnTo>
                  <a:pt x="1960510" y="32576"/>
                </a:lnTo>
                <a:lnTo>
                  <a:pt x="1964952" y="22212"/>
                </a:lnTo>
                <a:lnTo>
                  <a:pt x="1972355" y="14808"/>
                </a:lnTo>
                <a:lnTo>
                  <a:pt x="1979760" y="7405"/>
                </a:lnTo>
                <a:lnTo>
                  <a:pt x="1990125" y="2962"/>
                </a:lnTo>
                <a:lnTo>
                  <a:pt x="2000491" y="0"/>
                </a:lnTo>
                <a:lnTo>
                  <a:pt x="2012337" y="0"/>
                </a:lnTo>
                <a:lnTo>
                  <a:pt x="2224082" y="0"/>
                </a:lnTo>
                <a:lnTo>
                  <a:pt x="2255179" y="0"/>
                </a:lnTo>
                <a:lnTo>
                  <a:pt x="2281832" y="5923"/>
                </a:lnTo>
                <a:lnTo>
                  <a:pt x="2311447" y="13327"/>
                </a:lnTo>
                <a:lnTo>
                  <a:pt x="2336620" y="22212"/>
                </a:lnTo>
                <a:lnTo>
                  <a:pt x="2364755" y="35539"/>
                </a:lnTo>
                <a:lnTo>
                  <a:pt x="2386966" y="50346"/>
                </a:lnTo>
                <a:lnTo>
                  <a:pt x="2409176" y="65154"/>
                </a:lnTo>
                <a:lnTo>
                  <a:pt x="2431388" y="84403"/>
                </a:lnTo>
                <a:lnTo>
                  <a:pt x="2449157" y="105134"/>
                </a:lnTo>
                <a:lnTo>
                  <a:pt x="2466927" y="127345"/>
                </a:lnTo>
                <a:lnTo>
                  <a:pt x="2481733" y="152516"/>
                </a:lnTo>
                <a:lnTo>
                  <a:pt x="2493579" y="177691"/>
                </a:lnTo>
                <a:lnTo>
                  <a:pt x="2503945" y="204344"/>
                </a:lnTo>
                <a:lnTo>
                  <a:pt x="2508386" y="232478"/>
                </a:lnTo>
                <a:lnTo>
                  <a:pt x="2512829" y="262093"/>
                </a:lnTo>
                <a:lnTo>
                  <a:pt x="2515790" y="291708"/>
                </a:lnTo>
                <a:lnTo>
                  <a:pt x="2515790" y="5139671"/>
                </a:lnTo>
                <a:lnTo>
                  <a:pt x="2512829" y="5169286"/>
                </a:lnTo>
                <a:lnTo>
                  <a:pt x="2508386" y="5198901"/>
                </a:lnTo>
                <a:lnTo>
                  <a:pt x="2503945" y="5227035"/>
                </a:lnTo>
                <a:lnTo>
                  <a:pt x="2493579" y="5253688"/>
                </a:lnTo>
                <a:lnTo>
                  <a:pt x="2481733" y="5278861"/>
                </a:lnTo>
                <a:lnTo>
                  <a:pt x="2466927" y="5301073"/>
                </a:lnTo>
                <a:lnTo>
                  <a:pt x="2449157" y="5323283"/>
                </a:lnTo>
                <a:lnTo>
                  <a:pt x="2431388" y="5345495"/>
                </a:lnTo>
                <a:lnTo>
                  <a:pt x="2409176" y="5363264"/>
                </a:lnTo>
                <a:lnTo>
                  <a:pt x="2386966" y="5381034"/>
                </a:lnTo>
                <a:lnTo>
                  <a:pt x="2364755" y="5395840"/>
                </a:lnTo>
                <a:lnTo>
                  <a:pt x="2336620" y="5407687"/>
                </a:lnTo>
                <a:lnTo>
                  <a:pt x="2311447" y="5418052"/>
                </a:lnTo>
                <a:lnTo>
                  <a:pt x="2281832" y="5425455"/>
                </a:lnTo>
                <a:lnTo>
                  <a:pt x="2255179" y="5428416"/>
                </a:lnTo>
                <a:lnTo>
                  <a:pt x="2224082" y="5429897"/>
                </a:lnTo>
                <a:lnTo>
                  <a:pt x="291708" y="5429897"/>
                </a:lnTo>
                <a:lnTo>
                  <a:pt x="262093" y="5428416"/>
                </a:lnTo>
                <a:lnTo>
                  <a:pt x="233959" y="5425455"/>
                </a:lnTo>
                <a:lnTo>
                  <a:pt x="207306" y="5418052"/>
                </a:lnTo>
                <a:lnTo>
                  <a:pt x="179172" y="5407687"/>
                </a:lnTo>
                <a:lnTo>
                  <a:pt x="153998" y="5395840"/>
                </a:lnTo>
                <a:lnTo>
                  <a:pt x="130306" y="5381034"/>
                </a:lnTo>
                <a:lnTo>
                  <a:pt x="108095" y="5363264"/>
                </a:lnTo>
                <a:lnTo>
                  <a:pt x="87364" y="5345495"/>
                </a:lnTo>
                <a:lnTo>
                  <a:pt x="68115" y="5323283"/>
                </a:lnTo>
                <a:lnTo>
                  <a:pt x="50346" y="5301073"/>
                </a:lnTo>
                <a:lnTo>
                  <a:pt x="37020" y="5278861"/>
                </a:lnTo>
                <a:lnTo>
                  <a:pt x="25173" y="5253688"/>
                </a:lnTo>
                <a:lnTo>
                  <a:pt x="14808" y="5227035"/>
                </a:lnTo>
                <a:lnTo>
                  <a:pt x="7405" y="5198901"/>
                </a:lnTo>
                <a:lnTo>
                  <a:pt x="2963" y="5169286"/>
                </a:lnTo>
                <a:lnTo>
                  <a:pt x="0" y="5139671"/>
                </a:lnTo>
                <a:lnTo>
                  <a:pt x="0" y="291708"/>
                </a:lnTo>
                <a:lnTo>
                  <a:pt x="2963" y="262093"/>
                </a:lnTo>
                <a:lnTo>
                  <a:pt x="7405" y="232478"/>
                </a:lnTo>
                <a:lnTo>
                  <a:pt x="14808" y="204344"/>
                </a:lnTo>
                <a:lnTo>
                  <a:pt x="25173" y="177691"/>
                </a:lnTo>
                <a:lnTo>
                  <a:pt x="37020" y="152516"/>
                </a:lnTo>
                <a:lnTo>
                  <a:pt x="50346" y="127345"/>
                </a:lnTo>
                <a:lnTo>
                  <a:pt x="68115" y="105134"/>
                </a:lnTo>
                <a:lnTo>
                  <a:pt x="87364" y="84403"/>
                </a:lnTo>
                <a:lnTo>
                  <a:pt x="108095" y="65154"/>
                </a:lnTo>
                <a:lnTo>
                  <a:pt x="130306" y="50346"/>
                </a:lnTo>
                <a:lnTo>
                  <a:pt x="153998" y="35539"/>
                </a:lnTo>
                <a:lnTo>
                  <a:pt x="179172" y="22212"/>
                </a:lnTo>
                <a:lnTo>
                  <a:pt x="207306" y="13327"/>
                </a:lnTo>
                <a:lnTo>
                  <a:pt x="233959" y="5923"/>
                </a:lnTo>
                <a:close/>
              </a:path>
            </a:pathLst>
          </a:custGeom>
          <a:solidFill>
            <a:schemeClr val="bg1">
              <a:lumMod val="95000"/>
            </a:schemeClr>
          </a:solidFill>
        </p:spPr>
        <p:txBody>
          <a:bodyPr wrap="square" anchor="t">
            <a:noAutofit/>
          </a:bodyPr>
          <a:lstStyle>
            <a:lvl1pPr marL="0" indent="0" algn="l">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6581899" y="2493239"/>
            <a:ext cx="4825910" cy="306063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1" y="1500188"/>
            <a:ext cx="6596063" cy="413385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endParaRPr lang="en-ID"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标题与图文">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lvl1pPr>
              <a:defRPr>
                <a:latin typeface="+mn-ea"/>
              </a:defRPr>
            </a:lvl1pPr>
          </a:lstStyle>
          <a:p>
            <a:endParaRPr lang="zh-CN" altLang="en-US"/>
          </a:p>
        </p:txBody>
      </p:sp>
      <p:sp>
        <p:nvSpPr>
          <p:cNvPr id="4" name="灯片编号占位符 3"/>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5" name="标题 4"/>
          <p:cNvSpPr>
            <a:spLocks noGrp="1"/>
          </p:cNvSpPr>
          <p:nvPr>
            <p:ph type="title" hasCustomPrompt="1"/>
          </p:nvPr>
        </p:nvSpPr>
        <p:spPr>
          <a:xfrm>
            <a:off x="840105" y="727710"/>
            <a:ext cx="3931920" cy="1115060"/>
          </a:xfrm>
        </p:spPr>
        <p:txBody>
          <a:bodyPr anchor="ctr" anchorCtr="0"/>
          <a:lstStyle>
            <a:lvl1pPr>
              <a:defRPr sz="3200">
                <a:latin typeface="+mn-ea"/>
                <a:ea typeface="+mn-ea"/>
              </a:defRPr>
            </a:lvl1pPr>
          </a:lstStyle>
          <a:p>
            <a:r>
              <a:rPr lang="zh-CN" altLang="en-US"/>
              <a:t>单击此处编辑标题</a:t>
            </a:r>
            <a:endParaRPr lang="zh-CN" altLang="en-US"/>
          </a:p>
        </p:txBody>
      </p:sp>
      <p:sp>
        <p:nvSpPr>
          <p:cNvPr id="6" name="内容占位符 5"/>
          <p:cNvSpPr>
            <a:spLocks noGrp="1"/>
          </p:cNvSpPr>
          <p:nvPr>
            <p:ph idx="1" hasCustomPrompt="1"/>
          </p:nvPr>
        </p:nvSpPr>
        <p:spPr>
          <a:xfrm>
            <a:off x="5138420" y="727710"/>
            <a:ext cx="6172200" cy="5403215"/>
          </a:xfrm>
        </p:spPr>
        <p:txBody>
          <a:bodyPr/>
          <a:lstStyle>
            <a:lvl1pPr>
              <a:defRPr sz="2400">
                <a:latin typeface="+mn-ea"/>
                <a:ea typeface="+mn-ea"/>
              </a:defRPr>
            </a:lvl1pPr>
            <a:lvl2pPr marL="457200" indent="0">
              <a:buNone/>
              <a:defRPr sz="2400">
                <a:latin typeface="+mn-ea"/>
                <a:ea typeface="+mn-ea"/>
              </a:defRPr>
            </a:lvl2pPr>
            <a:lvl3pPr>
              <a:defRPr sz="2400">
                <a:latin typeface="+mn-ea"/>
                <a:ea typeface="+mn-ea"/>
              </a:defRPr>
            </a:lvl3pPr>
            <a:lvl4pPr>
              <a:defRPr sz="2400">
                <a:latin typeface="+mn-ea"/>
                <a:ea typeface="+mn-ea"/>
              </a:defRPr>
            </a:lvl4pPr>
            <a:lvl5pPr>
              <a:defRPr sz="2400">
                <a:latin typeface="+mn-ea"/>
                <a:ea typeface="+mn-ea"/>
              </a:defRPr>
            </a:lvl5pPr>
            <a:lvl6pPr>
              <a:defRPr sz="2000"/>
            </a:lvl6pPr>
            <a:lvl7pPr>
              <a:defRPr sz="2000"/>
            </a:lvl7pPr>
            <a:lvl8pPr>
              <a:defRPr sz="2000"/>
            </a:lvl8pPr>
            <a:lvl9pPr>
              <a:defRPr sz="2000"/>
            </a:lvl9pPr>
          </a:lstStyle>
          <a:p>
            <a:pPr lvl="0"/>
            <a:r>
              <a:rPr lang="zh-CN" altLang="en-US"/>
              <a:t>单击此处编辑正文</a:t>
            </a:r>
            <a:endParaRPr lang="zh-CN" altLang="en-US"/>
          </a:p>
        </p:txBody>
      </p:sp>
      <p:sp>
        <p:nvSpPr>
          <p:cNvPr id="7" name="文本占位符 6"/>
          <p:cNvSpPr>
            <a:spLocks noGrp="1"/>
          </p:cNvSpPr>
          <p:nvPr>
            <p:ph type="body" sz="half" idx="2" hasCustomPrompt="1"/>
          </p:nvPr>
        </p:nvSpPr>
        <p:spPr>
          <a:xfrm>
            <a:off x="840105" y="2239645"/>
            <a:ext cx="3931920" cy="3891915"/>
          </a:xfrm>
        </p:spPr>
        <p:txBody>
          <a:bodyPr/>
          <a:lstStyle>
            <a:lvl1pPr marL="342900" indent="-342900">
              <a:buFont typeface="Arial" panose="020B0604020202020204" pitchFamily="34" charset="0"/>
              <a:buChar char="•"/>
              <a:defRPr sz="2400">
                <a:latin typeface="+mn-ea"/>
                <a:ea typeface="+mn-ea"/>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单击此处编辑正文</a:t>
            </a:r>
            <a:endParaRPr lang="zh-CN" altLang="en-US"/>
          </a:p>
          <a:p>
            <a:pPr lvl="0"/>
            <a:r>
              <a:rPr lang="zh-CN" altLang="en-US">
                <a:sym typeface="+mn-ea"/>
              </a:rPr>
              <a:t>单击此处编辑正文</a:t>
            </a:r>
            <a:endParaRPr lang="zh-CN" altLang="en-US"/>
          </a:p>
          <a:p>
            <a:pPr lvl="0"/>
            <a:r>
              <a:rPr lang="zh-CN" altLang="en-US">
                <a:sym typeface="+mn-ea"/>
              </a:rPr>
              <a:t>单击此处编辑正文</a:t>
            </a:r>
            <a:endParaRPr lang="zh-CN" altLang="en-US"/>
          </a:p>
          <a:p>
            <a:pPr lvl="0"/>
            <a:r>
              <a:rPr lang="zh-CN" altLang="en-US">
                <a:sym typeface="+mn-ea"/>
              </a:rPr>
              <a:t>单击此处编辑正文</a:t>
            </a:r>
            <a:endParaRPr lang="zh-CN" altLang="en-US">
              <a:sym typeface="+mn-ea"/>
            </a:endParaRPr>
          </a:p>
          <a:p>
            <a:pPr lvl="0"/>
            <a:r>
              <a:rPr lang="zh-CN" altLang="en-US">
                <a:sym typeface="+mn-ea"/>
              </a:rPr>
              <a:t>单击此处编辑正文</a:t>
            </a:r>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53B7F2D0-5C61-4ECD-8EF0-7DC153D82996}"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C027CB-4B16-4B21-A276-8705E54D5316}"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endParaRPr kumimoji="1"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658" y="309713"/>
            <a:ext cx="637585" cy="811780"/>
          </a:xfrm>
          <a:prstGeom prst="rect">
            <a:avLst/>
          </a:prstGeom>
        </p:spPr>
      </p:pic>
      <p:pic>
        <p:nvPicPr>
          <p:cNvPr id="8" name="图片 7"/>
          <p:cNvPicPr>
            <a:picLocks noChangeAspect="1"/>
          </p:cNvPicPr>
          <p:nvPr/>
        </p:nvPicPr>
        <p:blipFill>
          <a:blip r:embed="rId3"/>
          <a:stretch>
            <a:fillRect/>
          </a:stretch>
        </p:blipFill>
        <p:spPr>
          <a:xfrm>
            <a:off x="9232348" y="193727"/>
            <a:ext cx="2599587" cy="64186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图片与注释">
    <p:spTree>
      <p:nvGrpSpPr>
        <p:cNvPr id="1" name=""/>
        <p:cNvGrpSpPr/>
        <p:nvPr/>
      </p:nvGrpSpPr>
      <p:grpSpPr>
        <a:xfrm>
          <a:off x="0" y="0"/>
          <a:ext cx="0" cy="0"/>
          <a:chOff x="0" y="0"/>
          <a:chExt cx="0" cy="0"/>
        </a:xfrm>
      </p:grpSpPr>
      <p:sp>
        <p:nvSpPr>
          <p:cNvPr id="6" name="页脚占位符 5"/>
          <p:cNvSpPr>
            <a:spLocks noGrp="1"/>
          </p:cNvSpPr>
          <p:nvPr>
            <p:ph type="ftr" sz="quarter" idx="11"/>
          </p:nvPr>
        </p:nvSpPr>
        <p:spPr/>
        <p:txBody>
          <a:bodyPr/>
          <a:lstStyle>
            <a:lvl1pPr>
              <a:defRPr>
                <a:latin typeface="+mn-ea"/>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mn-ea"/>
              </a:defRPr>
            </a:lvl1pPr>
          </a:lstStyle>
          <a:p>
            <a:fld id="{FABC47A4-756D-490B-A52F-7D9E2C9FC05F}" type="slidenum">
              <a:rPr lang="zh-CN" altLang="en-US" smtClean="0"/>
            </a:fld>
            <a:endParaRPr lang="zh-CN" altLang="en-US"/>
          </a:p>
        </p:txBody>
      </p:sp>
      <p:sp>
        <p:nvSpPr>
          <p:cNvPr id="9" name="标题 8"/>
          <p:cNvSpPr>
            <a:spLocks noGrp="1"/>
          </p:cNvSpPr>
          <p:nvPr>
            <p:ph type="title" hasCustomPrompt="1"/>
          </p:nvPr>
        </p:nvSpPr>
        <p:spPr>
          <a:xfrm>
            <a:off x="669925" y="5605145"/>
            <a:ext cx="10852150" cy="558165"/>
          </a:xfrm>
        </p:spPr>
        <p:txBody>
          <a:bodyPr/>
          <a:lstStyle>
            <a:lvl1pPr>
              <a:defRPr b="0">
                <a:latin typeface="+mn-ea"/>
                <a:ea typeface="+mn-ea"/>
              </a:defRPr>
            </a:lvl1pPr>
          </a:lstStyle>
          <a:p>
            <a:r>
              <a:rPr lang="zh-CN" altLang="en-US"/>
              <a:t>单击此处编辑正文</a:t>
            </a:r>
            <a:endParaRPr lang="zh-CN" altLang="en-US"/>
          </a:p>
        </p:txBody>
      </p:sp>
      <p:sp>
        <p:nvSpPr>
          <p:cNvPr id="8" name="内容占位符 7"/>
          <p:cNvSpPr>
            <a:spLocks noGrp="1"/>
          </p:cNvSpPr>
          <p:nvPr>
            <p:ph idx="1" hasCustomPrompt="1"/>
          </p:nvPr>
        </p:nvSpPr>
        <p:spPr>
          <a:xfrm>
            <a:off x="669925" y="641350"/>
            <a:ext cx="10852150" cy="455612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endParaRPr dirty="0">
              <a:sym typeface="+mn-e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单张大图">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lvl1pPr>
              <a:defRPr>
                <a:latin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7" name="内容占位符 6"/>
          <p:cNvSpPr>
            <a:spLocks noGrp="1"/>
          </p:cNvSpPr>
          <p:nvPr>
            <p:ph idx="1" hasCustomPrompt="1"/>
          </p:nvPr>
        </p:nvSpPr>
        <p:spPr>
          <a:xfrm>
            <a:off x="0" y="0"/>
            <a:ext cx="12196445" cy="686816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endParaRPr dirty="0">
              <a:sym typeface="+mn-e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联图片">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2" name="内容占位符 1"/>
          <p:cNvSpPr>
            <a:spLocks noGrp="1"/>
          </p:cNvSpPr>
          <p:nvPr>
            <p:ph sz="half" idx="2" hasCustomPrompt="1"/>
          </p:nvPr>
        </p:nvSpPr>
        <p:spPr>
          <a:xfrm>
            <a:off x="467995" y="565150"/>
            <a:ext cx="5400040" cy="57277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endParaRPr dirty="0">
              <a:sym typeface="+mn-ea"/>
            </a:endParaRPr>
          </a:p>
        </p:txBody>
      </p:sp>
      <p:sp>
        <p:nvSpPr>
          <p:cNvPr id="6" name="内容占位符 5"/>
          <p:cNvSpPr>
            <a:spLocks noGrp="1"/>
          </p:cNvSpPr>
          <p:nvPr>
            <p:ph sz="half" idx="13" hasCustomPrompt="1"/>
          </p:nvPr>
        </p:nvSpPr>
        <p:spPr>
          <a:xfrm>
            <a:off x="6287770" y="565150"/>
            <a:ext cx="5400040" cy="57277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a:t>
            </a:r>
            <a:r>
              <a:rPr>
                <a:sym typeface="+mn-ea"/>
              </a:rPr>
              <a:t>正文</a:t>
            </a:r>
            <a:endParaRPr dirty="0">
              <a:sym typeface="+mn-e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a:p>
        </p:txBody>
      </p:sp>
      <p:sp>
        <p:nvSpPr>
          <p:cNvPr id="2" name="标题 1"/>
          <p:cNvSpPr>
            <a:spLocks noGrp="1"/>
          </p:cNvSpPr>
          <p:nvPr>
            <p:ph type="title" hasCustomPrompt="1"/>
          </p:nvPr>
        </p:nvSpPr>
        <p:spPr>
          <a:xfrm>
            <a:off x="669882" y="623591"/>
            <a:ext cx="10852237" cy="899167"/>
          </a:xfrm>
        </p:spPr>
        <p:txBody>
          <a:bodyPr vert="horz" lIns="101600" tIns="38100" rIns="25400" bIns="38100" rtlCol="0" anchor="ctr" anchorCtr="0">
            <a:noAutofit/>
          </a:bodyPr>
          <a:lstStyle>
            <a:lvl1pPr marL="0" marR="0" algn="ctr" defTabSz="914400" rtl="0" eaLnBrk="1" fontAlgn="auto" latinLnBrk="0" hangingPunct="1">
              <a:lnSpc>
                <a:spcPct val="100000"/>
              </a:lnSpc>
              <a:buNone/>
              <a:defRPr kumimoji="0" lang="zh-CN" altLang="en-US" sz="3200" b="0" i="0" u="none" strike="noStrike" kern="1200" cap="none" spc="600" normalizeH="0" baseline="0" noProof="1" dirty="0">
                <a:solidFill>
                  <a:schemeClr val="tx1"/>
                </a:solidFill>
                <a:effectLst/>
                <a:uFillTx/>
                <a:latin typeface="+mn-ea"/>
                <a:ea typeface="+mn-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dirty="0"/>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6" Type="http://schemas.openxmlformats.org/officeDocument/2006/relationships/theme" Target="../theme/theme2.xml"/><Relationship Id="rId25" Type="http://schemas.openxmlformats.org/officeDocument/2006/relationships/image" Target="../media/image3.png"/><Relationship Id="rId24" Type="http://schemas.openxmlformats.org/officeDocument/2006/relationships/slideLayout" Target="../slideLayouts/slideLayout32.xml"/><Relationship Id="rId23" Type="http://schemas.openxmlformats.org/officeDocument/2006/relationships/slideLayout" Target="../slideLayouts/slideLayout31.xml"/><Relationship Id="rId22" Type="http://schemas.openxmlformats.org/officeDocument/2006/relationships/slideLayout" Target="../slideLayouts/slideLayout30.xml"/><Relationship Id="rId21" Type="http://schemas.openxmlformats.org/officeDocument/2006/relationships/slideLayout" Target="../slideLayouts/slideLayout29.xml"/><Relationship Id="rId20" Type="http://schemas.openxmlformats.org/officeDocument/2006/relationships/slideLayout" Target="../slideLayouts/slideLayout28.xml"/><Relationship Id="rId2" Type="http://schemas.openxmlformats.org/officeDocument/2006/relationships/slideLayout" Target="../slideLayouts/slideLayout10.xml"/><Relationship Id="rId19" Type="http://schemas.openxmlformats.org/officeDocument/2006/relationships/slideLayout" Target="../slideLayouts/slideLayout27.xml"/><Relationship Id="rId18" Type="http://schemas.openxmlformats.org/officeDocument/2006/relationships/slideLayout" Target="../slideLayouts/slideLayout26.xml"/><Relationship Id="rId17" Type="http://schemas.openxmlformats.org/officeDocument/2006/relationships/slideLayout" Target="../slideLayouts/slideLayout25.xml"/><Relationship Id="rId16" Type="http://schemas.openxmlformats.org/officeDocument/2006/relationships/slideLayout" Target="../slideLayouts/slideLayout24.xml"/><Relationship Id="rId15" Type="http://schemas.openxmlformats.org/officeDocument/2006/relationships/slideLayout" Target="../slideLayouts/slideLayout23.xml"/><Relationship Id="rId14" Type="http://schemas.openxmlformats.org/officeDocument/2006/relationships/slideLayout" Target="../slideLayouts/slideLayout22.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mn-ea"/>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mn-ea"/>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mn-ea"/>
              </a:defRPr>
            </a:lvl1pPr>
          </a:lstStyle>
          <a:p>
            <a:fld id="{49AE70B2-8BF9-45C0-BB95-33D1B9D3A854}" type="slidenum">
              <a:rPr lang="zh-CN" altLang="en-US" smtClean="0"/>
            </a:fld>
            <a:endParaRPr lang="zh-CN" altLang="en-US" dirty="0"/>
          </a:p>
        </p:txBody>
      </p:sp>
      <p:sp>
        <p:nvSpPr>
          <p:cNvPr id="7" name="KSO_TEMPLATE" hidden="1"/>
          <p:cNvSpPr/>
          <p:nvPr userDrawn="1"/>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7"/>
          <p:cNvSpPr>
            <a:spLocks noGrp="1"/>
          </p:cNvSpPr>
          <p:nvPr>
            <p:ph type="title" hasCustomPrompt="1"/>
          </p:nvPr>
        </p:nvSpPr>
        <p:spPr>
          <a:xfrm>
            <a:off x="669882" y="581225"/>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dirty="0">
                <a:sym typeface="+mn-ea"/>
              </a:rPr>
              <a:t>单击此处编辑标题</a:t>
            </a:r>
            <a:endParaRPr dirty="0">
              <a:sym typeface="+mn-ea"/>
            </a:endParaRPr>
          </a:p>
        </p:txBody>
      </p:sp>
      <p:sp>
        <p:nvSpPr>
          <p:cNvPr id="9" name="文本占位符 8"/>
          <p:cNvSpPr>
            <a:spLocks noGrp="1"/>
          </p:cNvSpPr>
          <p:nvPr>
            <p:ph type="body" idx="1" hasCustomPrompt="1"/>
          </p:nvPr>
        </p:nvSpPr>
        <p:spPr>
          <a:xfrm>
            <a:off x="669925" y="1508125"/>
            <a:ext cx="10852150" cy="4749165"/>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n-ea"/>
          <a:ea typeface="+mn-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ea"/>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3161" y="338857"/>
            <a:ext cx="1314455" cy="313158"/>
          </a:xfrm>
          <a:prstGeom prst="rect">
            <a:avLst/>
          </a:prstGeom>
        </p:spPr>
      </p:pic>
      <p:sp>
        <p:nvSpPr>
          <p:cNvPr id="3" name="TextBox 38"/>
          <p:cNvSpPr txBox="1"/>
          <p:nvPr userDrawn="1"/>
        </p:nvSpPr>
        <p:spPr>
          <a:xfrm>
            <a:off x="9337828" y="403643"/>
            <a:ext cx="2368861" cy="215444"/>
          </a:xfrm>
          <a:prstGeom prst="rect">
            <a:avLst/>
          </a:prstGeom>
          <a:noFill/>
        </p:spPr>
        <p:txBody>
          <a:bodyPr wrap="square" rtlCol="0">
            <a:spAutoFit/>
          </a:bodyPr>
          <a:lstStyle/>
          <a:p>
            <a:pPr algn="r"/>
            <a:r>
              <a:rPr lang="en-ID" altLang="zh-CN" sz="800" spc="300" dirty="0">
                <a:solidFill>
                  <a:schemeClr val="bg1">
                    <a:lumMod val="75000"/>
                  </a:schemeClr>
                </a:solidFill>
                <a:latin typeface="微软雅黑" panose="020B0503020204020204" pitchFamily="34" charset="-122"/>
                <a:ea typeface="微软雅黑" panose="020B0503020204020204" pitchFamily="34" charset="-122"/>
              </a:rPr>
              <a:t>GCBG - 202</a:t>
            </a:r>
            <a:r>
              <a:rPr lang="en-US" altLang="zh-CN" sz="800" spc="300" dirty="0">
                <a:solidFill>
                  <a:schemeClr val="bg1">
                    <a:lumMod val="75000"/>
                  </a:schemeClr>
                </a:solidFill>
                <a:latin typeface="微软雅黑" panose="020B0503020204020204" pitchFamily="34" charset="-122"/>
                <a:ea typeface="微软雅黑" panose="020B0503020204020204" pitchFamily="34" charset="-122"/>
              </a:rPr>
              <a:t>1</a:t>
            </a:r>
            <a:endParaRPr lang="en-ID" altLang="zh-CN" sz="800" spc="300" dirty="0">
              <a:solidFill>
                <a:schemeClr val="bg1">
                  <a:lumMod val="75000"/>
                </a:schemeClr>
              </a:solidFill>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9.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8.xml"/><Relationship Id="rId2" Type="http://schemas.openxmlformats.org/officeDocument/2006/relationships/image" Target="../media/image16.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8.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8.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8.xml"/><Relationship Id="rId2" Type="http://schemas.openxmlformats.org/officeDocument/2006/relationships/image" Target="../media/image24.pn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8.xml"/><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8.xml"/><Relationship Id="rId2" Type="http://schemas.openxmlformats.org/officeDocument/2006/relationships/image" Target="../media/image27.png"/><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8.xml"/><Relationship Id="rId2" Type="http://schemas.openxmlformats.org/officeDocument/2006/relationships/image" Target="../media/image29.png"/><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8.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8.xml"/><Relationship Id="rId1" Type="http://schemas.openxmlformats.org/officeDocument/2006/relationships/image" Target="../media/image35.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9.xml"/><Relationship Id="rId2" Type="http://schemas.openxmlformats.org/officeDocument/2006/relationships/image" Target="../media/image6.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8.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8.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28.xml"/><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4.png"/><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2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8.png"/><Relationship Id="rId2" Type="http://schemas.openxmlformats.org/officeDocument/2006/relationships/tags" Target="../tags/tag2.xml"/><Relationship Id="rId1" Type="http://schemas.openxmlformats.org/officeDocument/2006/relationships/image" Target="../media/image49.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8.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xml"/><Relationship Id="rId1" Type="http://schemas.openxmlformats.org/officeDocument/2006/relationships/image" Target="../media/image56.pn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image" Target="../media/image64.png"/><Relationship Id="rId7" Type="http://schemas.openxmlformats.org/officeDocument/2006/relationships/image" Target="../media/image63.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0" Type="http://schemas.openxmlformats.org/officeDocument/2006/relationships/notesSlide" Target="../notesSlides/notesSlide24.xml"/><Relationship Id="rId1" Type="http://schemas.openxmlformats.org/officeDocument/2006/relationships/image" Target="../media/image57.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28.xml"/><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28.xml"/><Relationship Id="rId4" Type="http://schemas.openxmlformats.org/officeDocument/2006/relationships/image" Target="../media/image71.png"/><Relationship Id="rId3" Type="http://schemas.openxmlformats.org/officeDocument/2006/relationships/tags" Target="../tags/tag4.xml"/><Relationship Id="rId2" Type="http://schemas.openxmlformats.org/officeDocument/2006/relationships/image" Target="../media/image70.png"/><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4.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7.xml"/><Relationship Id="rId7" Type="http://schemas.openxmlformats.org/officeDocument/2006/relationships/slideLayout" Target="../slideLayouts/slideLayout2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28.xml"/><Relationship Id="rId5" Type="http://schemas.openxmlformats.org/officeDocument/2006/relationships/image" Target="../media/image79.png"/><Relationship Id="rId4" Type="http://schemas.openxmlformats.org/officeDocument/2006/relationships/image" Target="../media/image70.png"/><Relationship Id="rId3" Type="http://schemas.openxmlformats.org/officeDocument/2006/relationships/tags" Target="../tags/tag6.xml"/><Relationship Id="rId2" Type="http://schemas.openxmlformats.org/officeDocument/2006/relationships/image" Target="../media/image78.png"/><Relationship Id="rId1" Type="http://schemas.openxmlformats.org/officeDocument/2006/relationships/tags" Target="../tags/tag5.xml"/></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28.xml"/><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8.xml"/><Relationship Id="rId2" Type="http://schemas.openxmlformats.org/officeDocument/2006/relationships/image" Target="../media/image85.png"/><Relationship Id="rId1"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slideLayout" Target="../slideLayouts/slideLayout2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png"/><Relationship Id="rId1" Type="http://schemas.openxmlformats.org/officeDocument/2006/relationships/tags" Target="../tags/tag7.xml"/></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28.xml"/><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28.xml"/><Relationship Id="rId2" Type="http://schemas.openxmlformats.org/officeDocument/2006/relationships/image" Target="../media/image94.png"/><Relationship Id="rId1" Type="http://schemas.openxmlformats.org/officeDocument/2006/relationships/image" Target="../media/image93.pn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28.xml"/><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1.pn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28.xml"/><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3.png"/></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36.xml"/><Relationship Id="rId6" Type="http://schemas.openxmlformats.org/officeDocument/2006/relationships/slideLayout" Target="../slideLayouts/slideLayout28.xml"/><Relationship Id="rId5" Type="http://schemas.openxmlformats.org/officeDocument/2006/relationships/image" Target="../media/image103.png"/><Relationship Id="rId4" Type="http://schemas.openxmlformats.org/officeDocument/2006/relationships/image" Target="../media/image102.png"/><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9.xml"/><Relationship Id="rId2" Type="http://schemas.openxmlformats.org/officeDocument/2006/relationships/image" Target="../media/image5.png"/><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28.xml"/><Relationship Id="rId4" Type="http://schemas.openxmlformats.org/officeDocument/2006/relationships/image" Target="../media/image107.png"/><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image" Target="../media/image10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8.xml"/><Relationship Id="rId1" Type="http://schemas.openxmlformats.org/officeDocument/2006/relationships/image" Target="../media/image9.png"/></Relationships>
</file>

<file path=ppt/slides/_rels/slide42.xml.rels><?xml version="1.0" encoding="UTF-8" standalone="yes"?>
<Relationships xmlns="http://schemas.openxmlformats.org/package/2006/relationships"><Relationship Id="rId7" Type="http://schemas.openxmlformats.org/officeDocument/2006/relationships/notesSlide" Target="../notesSlides/notesSlide39.xml"/><Relationship Id="rId6" Type="http://schemas.openxmlformats.org/officeDocument/2006/relationships/slideLayout" Target="../slideLayouts/slideLayout28.xml"/><Relationship Id="rId5" Type="http://schemas.openxmlformats.org/officeDocument/2006/relationships/image" Target="../media/image79.png"/><Relationship Id="rId4" Type="http://schemas.openxmlformats.org/officeDocument/2006/relationships/image" Target="../media/image70.png"/><Relationship Id="rId3" Type="http://schemas.openxmlformats.org/officeDocument/2006/relationships/tags" Target="../tags/tag9.xml"/><Relationship Id="rId2" Type="http://schemas.openxmlformats.org/officeDocument/2006/relationships/image" Target="../media/image78.png"/><Relationship Id="rId1" Type="http://schemas.openxmlformats.org/officeDocument/2006/relationships/tags" Target="../tags/tag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xml"/><Relationship Id="rId1"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4.png"/><Relationship Id="rId1" Type="http://schemas.openxmlformats.org/officeDocument/2006/relationships/image" Target="../media/image3.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28.xml"/><Relationship Id="rId2" Type="http://schemas.openxmlformats.org/officeDocument/2006/relationships/image" Target="../media/image109.png"/><Relationship Id="rId1" Type="http://schemas.openxmlformats.org/officeDocument/2006/relationships/image" Target="../media/image108.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28.xml"/><Relationship Id="rId2" Type="http://schemas.openxmlformats.org/officeDocument/2006/relationships/image" Target="../media/image111.png"/><Relationship Id="rId1" Type="http://schemas.openxmlformats.org/officeDocument/2006/relationships/image" Target="../media/image110.pn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28.xml"/><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8.xml"/><Relationship Id="rId1" Type="http://schemas.openxmlformats.org/officeDocument/2006/relationships/image" Target="../media/image115.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28.xml"/><Relationship Id="rId2" Type="http://schemas.openxmlformats.org/officeDocument/2006/relationships/image" Target="../media/image117.png"/><Relationship Id="rId1" Type="http://schemas.openxmlformats.org/officeDocument/2006/relationships/image" Target="../media/image116.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image" Target="../media/image8.png"/><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8.xml"/><Relationship Id="rId1" Type="http://schemas.openxmlformats.org/officeDocument/2006/relationships/image" Target="../media/image118.png"/></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28.xml"/><Relationship Id="rId2" Type="http://schemas.openxmlformats.org/officeDocument/2006/relationships/image" Target="../media/image120.png"/><Relationship Id="rId1" Type="http://schemas.openxmlformats.org/officeDocument/2006/relationships/image" Target="../media/image11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8.xml"/><Relationship Id="rId1" Type="http://schemas.openxmlformats.org/officeDocument/2006/relationships/image" Target="../media/image12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8.xml"/><Relationship Id="rId1" Type="http://schemas.openxmlformats.org/officeDocument/2006/relationships/image" Target="../media/image12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8.xml"/><Relationship Id="rId1" Type="http://schemas.openxmlformats.org/officeDocument/2006/relationships/image" Target="../media/image12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8.xml"/><Relationship Id="rId1" Type="http://schemas.openxmlformats.org/officeDocument/2006/relationships/image" Target="../media/image12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8.xml"/><Relationship Id="rId1" Type="http://schemas.openxmlformats.org/officeDocument/2006/relationships/image" Target="../media/image125.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28.xml"/><Relationship Id="rId2" Type="http://schemas.openxmlformats.org/officeDocument/2006/relationships/image" Target="../media/image127.png"/><Relationship Id="rId1" Type="http://schemas.openxmlformats.org/officeDocument/2006/relationships/image" Target="../media/image12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8.xml"/><Relationship Id="rId1" Type="http://schemas.openxmlformats.org/officeDocument/2006/relationships/image" Target="../media/image128.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8.xml"/><Relationship Id="rId1" Type="http://schemas.openxmlformats.org/officeDocument/2006/relationships/image" Target="../media/image129.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9.xml"/><Relationship Id="rId2" Type="http://schemas.openxmlformats.org/officeDocument/2006/relationships/image" Target="../media/image9.png"/><Relationship Id="rId1"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4.png"/><Relationship Id="rId1"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8.xml"/><Relationship Id="rId1" Type="http://schemas.openxmlformats.org/officeDocument/2006/relationships/image" Target="../media/image130.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8.xml"/><Relationship Id="rId1" Type="http://schemas.openxmlformats.org/officeDocument/2006/relationships/image" Target="../media/image131.png"/></Relationships>
</file>

<file path=ppt/slides/_rels/slide63.xml.rels><?xml version="1.0" encoding="UTF-8" standalone="yes"?>
<Relationships xmlns="http://schemas.openxmlformats.org/package/2006/relationships"><Relationship Id="rId7" Type="http://schemas.openxmlformats.org/officeDocument/2006/relationships/notesSlide" Target="../notesSlides/notesSlide58.xml"/><Relationship Id="rId6" Type="http://schemas.openxmlformats.org/officeDocument/2006/relationships/slideLayout" Target="../slideLayouts/slideLayout28.xml"/><Relationship Id="rId5" Type="http://schemas.openxmlformats.org/officeDocument/2006/relationships/image" Target="../media/image135.png"/><Relationship Id="rId4" Type="http://schemas.openxmlformats.org/officeDocument/2006/relationships/image" Target="../media/image134.png"/><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tags" Target="../tags/tag10.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8.xml"/><Relationship Id="rId1" Type="http://schemas.openxmlformats.org/officeDocument/2006/relationships/image" Target="../media/image136.png"/></Relationships>
</file>

<file path=ppt/slides/_rels/slide65.xml.rels><?xml version="1.0" encoding="UTF-8" standalone="yes"?>
<Relationships xmlns="http://schemas.openxmlformats.org/package/2006/relationships"><Relationship Id="rId6" Type="http://schemas.openxmlformats.org/officeDocument/2006/relationships/notesSlide" Target="../notesSlides/notesSlide60.xml"/><Relationship Id="rId5" Type="http://schemas.openxmlformats.org/officeDocument/2006/relationships/slideLayout" Target="../slideLayouts/slideLayout28.xml"/><Relationship Id="rId4" Type="http://schemas.openxmlformats.org/officeDocument/2006/relationships/image" Target="../media/image140.png"/><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image" Target="../media/image137.png"/></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61.xml"/><Relationship Id="rId3" Type="http://schemas.openxmlformats.org/officeDocument/2006/relationships/slideLayout" Target="../slideLayouts/slideLayout28.xml"/><Relationship Id="rId2" Type="http://schemas.openxmlformats.org/officeDocument/2006/relationships/image" Target="../media/image142.png"/><Relationship Id="rId1" Type="http://schemas.openxmlformats.org/officeDocument/2006/relationships/image" Target="../media/image141.png"/></Relationships>
</file>

<file path=ppt/slides/_rels/slide67.xml.rels><?xml version="1.0" encoding="UTF-8" standalone="yes"?>
<Relationships xmlns="http://schemas.openxmlformats.org/package/2006/relationships"><Relationship Id="rId5" Type="http://schemas.openxmlformats.org/officeDocument/2006/relationships/notesSlide" Target="../notesSlides/notesSlide62.xml"/><Relationship Id="rId4" Type="http://schemas.openxmlformats.org/officeDocument/2006/relationships/slideLayout" Target="../slideLayouts/slideLayout28.xml"/><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image" Target="../media/image143.png"/></Relationships>
</file>

<file path=ppt/slides/_rels/slide68.xml.rels><?xml version="1.0" encoding="UTF-8" standalone="yes"?>
<Relationships xmlns="http://schemas.openxmlformats.org/package/2006/relationships"><Relationship Id="rId5" Type="http://schemas.openxmlformats.org/officeDocument/2006/relationships/notesSlide" Target="../notesSlides/notesSlide63.xml"/><Relationship Id="rId4" Type="http://schemas.openxmlformats.org/officeDocument/2006/relationships/slideLayout" Target="../slideLayouts/slideLayout28.xml"/><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image" Target="../media/image146.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9.xml"/><Relationship Id="rId2" Type="http://schemas.openxmlformats.org/officeDocument/2006/relationships/image" Target="../media/image3.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4.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8.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635"/>
            <a:ext cx="12192000" cy="6858000"/>
            <a:chOff x="0" y="0"/>
            <a:chExt cx="12192000" cy="6858000"/>
          </a:xfrm>
        </p:grpSpPr>
        <p:grpSp>
          <p:nvGrpSpPr>
            <p:cNvPr id="5" name="组合 4"/>
            <p:cNvGrpSpPr/>
            <p:nvPr/>
          </p:nvGrpSpPr>
          <p:grpSpPr>
            <a:xfrm>
              <a:off x="0" y="0"/>
              <a:ext cx="12192000" cy="6858000"/>
              <a:chOff x="13074" y="2890390"/>
              <a:chExt cx="12192000" cy="6858000"/>
            </a:xfrm>
          </p:grpSpPr>
          <p:sp>
            <p:nvSpPr>
              <p:cNvPr id="21" name="Rectangle 15"/>
              <p:cNvSpPr/>
              <p:nvPr/>
            </p:nvSpPr>
            <p:spPr>
              <a:xfrm>
                <a:off x="13074" y="2890390"/>
                <a:ext cx="12192000" cy="6858000"/>
              </a:xfrm>
              <a:prstGeom prst="rect">
                <a:avLst/>
              </a:prstGeom>
              <a:gradFill>
                <a:gsLst>
                  <a:gs pos="0">
                    <a:srgbClr val="2F90D8">
                      <a:alpha val="80000"/>
                    </a:srgbClr>
                  </a:gs>
                  <a:gs pos="42000">
                    <a:srgbClr val="3354B5">
                      <a:alpha val="90000"/>
                    </a:srgbClr>
                  </a:gs>
                  <a:gs pos="100000">
                    <a:srgbClr val="363B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2" name="Parallelogram 21"/>
              <p:cNvSpPr/>
              <p:nvPr/>
            </p:nvSpPr>
            <p:spPr>
              <a:xfrm>
                <a:off x="812064" y="2890390"/>
                <a:ext cx="8442664" cy="6858000"/>
              </a:xfrm>
              <a:prstGeom prst="parallelogram">
                <a:avLst>
                  <a:gd name="adj" fmla="val 47269"/>
                </a:avLst>
              </a:prstGeom>
              <a:gradFill flip="none" rotWithShape="1">
                <a:gsLst>
                  <a:gs pos="0">
                    <a:srgbClr val="2F90D8">
                      <a:alpha val="0"/>
                    </a:srgbClr>
                  </a:gs>
                  <a:gs pos="42000">
                    <a:srgbClr val="3354B5">
                      <a:alpha val="80000"/>
                    </a:srgbClr>
                  </a:gs>
                  <a:gs pos="94805">
                    <a:srgbClr val="361F97">
                      <a:alpha val="5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6" name="Parallelogram 25"/>
              <p:cNvSpPr/>
              <p:nvPr/>
            </p:nvSpPr>
            <p:spPr>
              <a:xfrm>
                <a:off x="5233144" y="2890390"/>
                <a:ext cx="5523385" cy="6858000"/>
              </a:xfrm>
              <a:prstGeom prst="parallelogram">
                <a:avLst>
                  <a:gd name="adj" fmla="val 59484"/>
                </a:avLst>
              </a:prstGeom>
              <a:gradFill>
                <a:gsLst>
                  <a:gs pos="0">
                    <a:srgbClr val="2F90D8">
                      <a:alpha val="0"/>
                    </a:srgbClr>
                  </a:gs>
                  <a:gs pos="42000">
                    <a:srgbClr val="3354B5">
                      <a:alpha val="90000"/>
                    </a:srgbClr>
                  </a:gs>
                  <a:gs pos="94805">
                    <a:srgbClr val="361F9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5536" y="3196467"/>
                <a:ext cx="1314455" cy="313158"/>
              </a:xfrm>
              <a:prstGeom prst="rect">
                <a:avLst/>
              </a:prstGeom>
            </p:spPr>
          </p:pic>
          <p:sp>
            <p:nvSpPr>
              <p:cNvPr id="24" name="TextBox 38"/>
              <p:cNvSpPr txBox="1"/>
              <p:nvPr/>
            </p:nvSpPr>
            <p:spPr>
              <a:xfrm>
                <a:off x="9350902" y="3294033"/>
                <a:ext cx="2368861" cy="215444"/>
              </a:xfrm>
              <a:prstGeom prst="rect">
                <a:avLst/>
              </a:prstGeom>
              <a:noFill/>
            </p:spPr>
            <p:txBody>
              <a:bodyPr wrap="square" rtlCol="0">
                <a:spAutoFit/>
              </a:bodyPr>
              <a:lstStyle/>
              <a:p>
                <a:pPr algn="r"/>
                <a:r>
                  <a:rPr lang="en-ID" altLang="zh-CN" sz="800" spc="300" dirty="0">
                    <a:solidFill>
                      <a:schemeClr val="bg1">
                        <a:lumMod val="75000"/>
                      </a:schemeClr>
                    </a:solidFill>
                    <a:latin typeface="微软雅黑" panose="020B0503020204020204" pitchFamily="34" charset="-122"/>
                    <a:ea typeface="微软雅黑" panose="020B0503020204020204" pitchFamily="34" charset="-122"/>
                  </a:rPr>
                  <a:t>GCBD - </a:t>
                </a:r>
                <a:r>
                  <a:rPr lang="en-US" altLang="zh-CN" sz="800" spc="300" dirty="0">
                    <a:solidFill>
                      <a:schemeClr val="bg1">
                        <a:lumMod val="75000"/>
                      </a:schemeClr>
                    </a:solidFill>
                    <a:latin typeface="微软雅黑" panose="020B0503020204020204" pitchFamily="34" charset="-122"/>
                    <a:ea typeface="微软雅黑" panose="020B0503020204020204" pitchFamily="34" charset="-122"/>
                  </a:rPr>
                  <a:t>2021</a:t>
                </a:r>
                <a:endParaRPr lang="en-ID" altLang="zh-CN" sz="800" spc="300" dirty="0">
                  <a:solidFill>
                    <a:schemeClr val="bg1">
                      <a:lumMod val="75000"/>
                    </a:schemeClr>
                  </a:solidFill>
                  <a:latin typeface="微软雅黑" panose="020B0503020204020204" pitchFamily="34" charset="-122"/>
                  <a:ea typeface="微软雅黑" panose="020B0503020204020204" pitchFamily="34" charset="-122"/>
                </a:endParaRPr>
              </a:p>
            </p:txBody>
          </p:sp>
        </p:grpSp>
        <p:pic>
          <p:nvPicPr>
            <p:cNvPr id="25" name="图片 24"/>
            <p:cNvPicPr>
              <a:picLocks noChangeAspect="1"/>
            </p:cNvPicPr>
            <p:nvPr/>
          </p:nvPicPr>
          <p:blipFill rotWithShape="1">
            <a:blip r:embed="rId2">
              <a:duotone>
                <a:schemeClr val="accent1">
                  <a:shade val="45000"/>
                  <a:satMod val="135000"/>
                </a:schemeClr>
                <a:prstClr val="white"/>
              </a:duotone>
            </a:blip>
            <a:srcRect t="49798" b="8887"/>
            <a:stretch>
              <a:fillRect/>
            </a:stretch>
          </p:blipFill>
          <p:spPr>
            <a:xfrm>
              <a:off x="2635649" y="1042713"/>
              <a:ext cx="6920702" cy="5805762"/>
            </a:xfrm>
            <a:prstGeom prst="rect">
              <a:avLst/>
            </a:prstGeom>
          </p:spPr>
        </p:pic>
      </p:grpSp>
      <p:sp>
        <p:nvSpPr>
          <p:cNvPr id="27" name="TextBox 26"/>
          <p:cNvSpPr txBox="1"/>
          <p:nvPr/>
        </p:nvSpPr>
        <p:spPr>
          <a:xfrm>
            <a:off x="3156585" y="2998470"/>
            <a:ext cx="5878195" cy="860425"/>
          </a:xfrm>
          <a:prstGeom prst="rect">
            <a:avLst/>
          </a:prstGeom>
          <a:noFill/>
        </p:spPr>
        <p:txBody>
          <a:bodyPr wrap="square" rtlCol="0">
            <a:spAutoFit/>
          </a:bodyPr>
          <a:lstStyle/>
          <a:p>
            <a:pPr algn="ctr" fontAlgn="auto">
              <a:lnSpc>
                <a:spcPts val="6000"/>
              </a:lnSpc>
            </a:pPr>
            <a:r>
              <a:rPr lang="zh-CN" altLang="en-US" sz="4400" b="1" spc="40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贵政通用户使用手册</a:t>
            </a:r>
            <a:endParaRPr lang="zh-CN" altLang="en-US" sz="4400" b="1" spc="400"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0" name="文本框 99"/>
          <p:cNvSpPr txBox="1"/>
          <p:nvPr/>
        </p:nvSpPr>
        <p:spPr>
          <a:xfrm>
            <a:off x="3556000" y="4712653"/>
            <a:ext cx="5080000" cy="1845310"/>
          </a:xfrm>
          <a:prstGeom prst="rect">
            <a:avLst/>
          </a:prstGeom>
          <a:noFill/>
          <a:ln w="9525">
            <a:noFill/>
          </a:ln>
        </p:spPr>
        <p:txBody>
          <a:bodyPr>
            <a:spAutoFit/>
          </a:bodyPr>
          <a:p>
            <a:pPr indent="0" algn="ctr" fontAlgn="auto">
              <a:lnSpc>
                <a:spcPct val="150000"/>
              </a:lnSpc>
            </a:pPr>
            <a:r>
              <a:rPr lang="zh-CN" sz="2400">
                <a:solidFill>
                  <a:schemeClr val="bg1"/>
                </a:solidFill>
                <a:latin typeface="楷体_GB2312" panose="02010609030101010101" charset="-122"/>
                <a:ea typeface="楷体_GB2312" panose="02010609030101010101" charset="-122"/>
              </a:rPr>
              <a:t>云上贵州大数据产业发展有限公司</a:t>
            </a:r>
            <a:endParaRPr lang="zh-CN" sz="2000">
              <a:solidFill>
                <a:schemeClr val="bg1"/>
              </a:solidFill>
              <a:latin typeface="楷体_GB2312" panose="02010609030101010101" charset="-122"/>
              <a:ea typeface="楷体_GB2312" panose="02010609030101010101" charset="-122"/>
            </a:endParaRPr>
          </a:p>
          <a:p>
            <a:pPr indent="0" algn="ctr" fontAlgn="auto">
              <a:lnSpc>
                <a:spcPct val="150000"/>
              </a:lnSpc>
            </a:pPr>
            <a:endParaRPr lang="zh-CN" altLang="en-US" sz="2000">
              <a:solidFill>
                <a:schemeClr val="bg1"/>
              </a:solidFill>
              <a:latin typeface="楷体_GB2312" panose="02010609030101010101" charset="-122"/>
              <a:ea typeface="楷体_GB2312" panose="02010609030101010101" charset="-122"/>
            </a:endParaRPr>
          </a:p>
          <a:p>
            <a:pPr indent="0" algn="ctr" fontAlgn="auto">
              <a:lnSpc>
                <a:spcPct val="150000"/>
              </a:lnSpc>
            </a:pPr>
            <a:r>
              <a:rPr lang="zh-CN" altLang="en-US" sz="1600" spc="200">
                <a:solidFill>
                  <a:schemeClr val="bg1"/>
                </a:solidFill>
                <a:uFillTx/>
                <a:latin typeface="微软雅黑" panose="020B0503020204020204" pitchFamily="34" charset="-122"/>
                <a:ea typeface="微软雅黑" panose="020B0503020204020204" pitchFamily="34" charset="-122"/>
              </a:rPr>
              <a:t>贵政通版本：</a:t>
            </a:r>
            <a:r>
              <a:rPr lang="en-US" altLang="zh-CN" sz="1600" spc="200">
                <a:solidFill>
                  <a:schemeClr val="bg1"/>
                </a:solidFill>
                <a:uFillTx/>
                <a:latin typeface="微软雅黑" panose="020B0503020204020204" pitchFamily="34" charset="-122"/>
                <a:ea typeface="微软雅黑" panose="020B0503020204020204" pitchFamily="34" charset="-122"/>
              </a:rPr>
              <a:t>v2.5.40008</a:t>
            </a:r>
            <a:endParaRPr lang="zh-CN" altLang="en-US" sz="1600" spc="200">
              <a:solidFill>
                <a:schemeClr val="bg1"/>
              </a:solidFill>
              <a:uFillTx/>
              <a:latin typeface="微软雅黑" panose="020B0503020204020204" pitchFamily="34" charset="-122"/>
              <a:ea typeface="微软雅黑" panose="020B0503020204020204" pitchFamily="34" charset="-122"/>
            </a:endParaRPr>
          </a:p>
          <a:p>
            <a:pPr indent="0" algn="ctr" fontAlgn="auto">
              <a:lnSpc>
                <a:spcPct val="150000"/>
              </a:lnSpc>
            </a:pPr>
            <a:r>
              <a:rPr lang="zh-CN" altLang="en-US" sz="1600" spc="200">
                <a:solidFill>
                  <a:schemeClr val="bg1"/>
                </a:solidFill>
                <a:uFillTx/>
                <a:latin typeface="微软雅黑" panose="020B0503020204020204" pitchFamily="34" charset="-122"/>
                <a:ea typeface="微软雅黑" panose="020B0503020204020204" pitchFamily="34" charset="-122"/>
              </a:rPr>
              <a:t>手册更新日期：</a:t>
            </a:r>
            <a:r>
              <a:rPr lang="en-US" altLang="zh-CN" sz="1600" spc="200">
                <a:solidFill>
                  <a:schemeClr val="bg1"/>
                </a:solidFill>
                <a:uFillTx/>
                <a:latin typeface="微软雅黑" panose="020B0503020204020204" pitchFamily="34" charset="-122"/>
                <a:ea typeface="微软雅黑" panose="020B0503020204020204" pitchFamily="34" charset="-122"/>
              </a:rPr>
              <a:t>2021</a:t>
            </a:r>
            <a:r>
              <a:rPr lang="zh-CN" altLang="en-US" sz="1600" spc="200">
                <a:solidFill>
                  <a:schemeClr val="bg1"/>
                </a:solidFill>
                <a:uFillTx/>
                <a:latin typeface="微软雅黑" panose="020B0503020204020204" pitchFamily="34" charset="-122"/>
                <a:ea typeface="微软雅黑" panose="020B0503020204020204" pitchFamily="34" charset="-122"/>
              </a:rPr>
              <a:t>年</a:t>
            </a:r>
            <a:r>
              <a:rPr lang="en-US" altLang="zh-CN" sz="1600" spc="200">
                <a:solidFill>
                  <a:schemeClr val="bg1"/>
                </a:solidFill>
                <a:uFillTx/>
                <a:latin typeface="微软雅黑" panose="020B0503020204020204" pitchFamily="34" charset="-122"/>
                <a:ea typeface="微软雅黑" panose="020B0503020204020204" pitchFamily="34" charset="-122"/>
              </a:rPr>
              <a:t>09</a:t>
            </a:r>
            <a:r>
              <a:rPr lang="zh-CN" altLang="en-US" sz="1600" spc="200">
                <a:solidFill>
                  <a:schemeClr val="bg1"/>
                </a:solidFill>
                <a:uFillTx/>
                <a:latin typeface="微软雅黑" panose="020B0503020204020204" pitchFamily="34" charset="-122"/>
                <a:ea typeface="微软雅黑" panose="020B0503020204020204" pitchFamily="34" charset="-122"/>
              </a:rPr>
              <a:t>月</a:t>
            </a:r>
            <a:endParaRPr lang="zh-CN" altLang="en-US" sz="1600" spc="200">
              <a:solidFill>
                <a:schemeClr val="bg1"/>
              </a:solidFill>
              <a:uFillTx/>
              <a:latin typeface="微软雅黑" panose="020B0503020204020204" pitchFamily="34" charset="-122"/>
              <a:ea typeface="微软雅黑" panose="020B0503020204020204" pitchFamily="34" charset="-122"/>
            </a:endParaRPr>
          </a:p>
        </p:txBody>
      </p:sp>
      <p:pic>
        <p:nvPicPr>
          <p:cNvPr id="3" name="图片 2" descr="app_logo_placeholder"/>
          <p:cNvPicPr>
            <a:picLocks noChangeAspect="1"/>
          </p:cNvPicPr>
          <p:nvPr/>
        </p:nvPicPr>
        <p:blipFill>
          <a:blip r:embed="rId3"/>
          <a:stretch>
            <a:fillRect/>
          </a:stretch>
        </p:blipFill>
        <p:spPr>
          <a:xfrm>
            <a:off x="5503545" y="1457960"/>
            <a:ext cx="1184275" cy="1184275"/>
          </a:xfrm>
          <a:prstGeom prst="rect">
            <a:avLst/>
          </a:prstGeom>
          <a:effectLst>
            <a:reflection blurRad="6350" stA="50000" endA="300" endPos="17000" dir="5400000" sy="-100000" algn="bl" rotWithShape="0"/>
          </a:effectLst>
        </p:spPr>
      </p:pic>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344993" y="721169"/>
            <a:ext cx="323088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移动端</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下载、安装</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pic>
        <p:nvPicPr>
          <p:cNvPr id="18" name="图片 17"/>
          <p:cNvPicPr>
            <a:picLocks noChangeAspect="1"/>
          </p:cNvPicPr>
          <p:nvPr/>
        </p:nvPicPr>
        <p:blipFill>
          <a:blip r:embed="rId1">
            <a:lum contrast="18000"/>
          </a:blip>
          <a:stretch>
            <a:fillRect/>
          </a:stretch>
        </p:blipFill>
        <p:spPr>
          <a:xfrm>
            <a:off x="7622540" y="1935480"/>
            <a:ext cx="2026285" cy="4399280"/>
          </a:xfrm>
          <a:prstGeom prst="rect">
            <a:avLst/>
          </a:prstGeom>
          <a:ln w="28575">
            <a:solidFill>
              <a:srgbClr val="FF0000"/>
            </a:solidFill>
          </a:ln>
        </p:spPr>
      </p:pic>
      <p:pic>
        <p:nvPicPr>
          <p:cNvPr id="6" name="图片 5"/>
          <p:cNvPicPr>
            <a:picLocks noChangeAspect="1"/>
          </p:cNvPicPr>
          <p:nvPr/>
        </p:nvPicPr>
        <p:blipFill>
          <a:blip r:embed="rId2">
            <a:lum contrast="18000"/>
          </a:blip>
          <a:stretch>
            <a:fillRect/>
          </a:stretch>
        </p:blipFill>
        <p:spPr>
          <a:xfrm>
            <a:off x="2023745" y="1935480"/>
            <a:ext cx="2029460" cy="4399280"/>
          </a:xfrm>
          <a:prstGeom prst="rect">
            <a:avLst/>
          </a:prstGeom>
          <a:ln w="28575">
            <a:solidFill>
              <a:srgbClr val="FF0000"/>
            </a:solidFill>
          </a:ln>
        </p:spPr>
      </p:pic>
      <p:sp>
        <p:nvSpPr>
          <p:cNvPr id="2" name="右箭头 1"/>
          <p:cNvSpPr/>
          <p:nvPr/>
        </p:nvSpPr>
        <p:spPr>
          <a:xfrm rot="20160000">
            <a:off x="1989455" y="5998210"/>
            <a:ext cx="1121410" cy="560705"/>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4" name="右箭头 3"/>
          <p:cNvSpPr/>
          <p:nvPr/>
        </p:nvSpPr>
        <p:spPr>
          <a:xfrm>
            <a:off x="6170930" y="3109595"/>
            <a:ext cx="2288540" cy="913130"/>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a:latin typeface="微软雅黑" panose="020B0503020204020204" pitchFamily="34" charset="-122"/>
                <a:ea typeface="微软雅黑" panose="020B0503020204020204" pitchFamily="34" charset="-122"/>
              </a:rPr>
              <a:t>轻触打开贵政通</a:t>
            </a:r>
            <a:endParaRPr lang="zh-CN" altLang="en-US">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498028" y="804354"/>
            <a:ext cx="4234180" cy="553085"/>
          </a:xfrm>
          <a:prstGeom prst="rect">
            <a:avLst/>
          </a:prstGeom>
        </p:spPr>
        <p:txBody>
          <a:bodyPr wrap="none">
            <a:spAutoFit/>
          </a:bodyPr>
          <a:p>
            <a:pPr algn="just"/>
            <a:r>
              <a:rPr lang="zh-CN" altLang="en-US" sz="3000" b="1" spc="-1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移动端的首次打开和登录</a:t>
            </a:r>
            <a:endParaRPr lang="zh-CN" altLang="en-US" sz="3000" b="1" spc="-1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pic>
        <p:nvPicPr>
          <p:cNvPr id="2" name="图片 1"/>
          <p:cNvPicPr>
            <a:picLocks noChangeAspect="1"/>
          </p:cNvPicPr>
          <p:nvPr/>
        </p:nvPicPr>
        <p:blipFill>
          <a:blip r:embed="rId1">
            <a:lum contrast="18000"/>
          </a:blip>
          <a:stretch>
            <a:fillRect/>
          </a:stretch>
        </p:blipFill>
        <p:spPr>
          <a:xfrm>
            <a:off x="497840" y="2043430"/>
            <a:ext cx="2164715" cy="4692015"/>
          </a:xfrm>
          <a:prstGeom prst="rect">
            <a:avLst/>
          </a:prstGeom>
          <a:ln w="28575">
            <a:solidFill>
              <a:srgbClr val="FF0000"/>
            </a:solidFill>
          </a:ln>
        </p:spPr>
      </p:pic>
      <p:pic>
        <p:nvPicPr>
          <p:cNvPr id="3" name="图片 2"/>
          <p:cNvPicPr>
            <a:picLocks noChangeAspect="1"/>
          </p:cNvPicPr>
          <p:nvPr/>
        </p:nvPicPr>
        <p:blipFill>
          <a:blip r:embed="rId2">
            <a:lum contrast="18000"/>
          </a:blip>
          <a:stretch>
            <a:fillRect/>
          </a:stretch>
        </p:blipFill>
        <p:spPr>
          <a:xfrm>
            <a:off x="3522980" y="2043430"/>
            <a:ext cx="2165350" cy="4692015"/>
          </a:xfrm>
          <a:prstGeom prst="rect">
            <a:avLst/>
          </a:prstGeom>
          <a:ln w="28575">
            <a:solidFill>
              <a:srgbClr val="FF0000"/>
            </a:solidFill>
          </a:ln>
        </p:spPr>
      </p:pic>
      <p:pic>
        <p:nvPicPr>
          <p:cNvPr id="5" name="图片 4"/>
          <p:cNvPicPr>
            <a:picLocks noChangeAspect="1"/>
          </p:cNvPicPr>
          <p:nvPr/>
        </p:nvPicPr>
        <p:blipFill>
          <a:blip r:embed="rId3">
            <a:lum contrast="18000"/>
          </a:blip>
          <a:stretch>
            <a:fillRect/>
          </a:stretch>
        </p:blipFill>
        <p:spPr>
          <a:xfrm>
            <a:off x="6577330" y="2043430"/>
            <a:ext cx="2167890" cy="4692015"/>
          </a:xfrm>
          <a:prstGeom prst="rect">
            <a:avLst/>
          </a:prstGeom>
          <a:ln w="28575">
            <a:solidFill>
              <a:srgbClr val="FF0000"/>
            </a:solidFill>
          </a:ln>
        </p:spPr>
      </p:pic>
      <p:sp>
        <p:nvSpPr>
          <p:cNvPr id="9" name="TextBox 9"/>
          <p:cNvSpPr txBox="1"/>
          <p:nvPr/>
        </p:nvSpPr>
        <p:spPr>
          <a:xfrm>
            <a:off x="313055" y="1320800"/>
            <a:ext cx="3063240" cy="411480"/>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一、点击</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仅在使用中允许</a:t>
            </a:r>
            <a:r>
              <a:rPr lang="en-US" altLang="zh-CN" sz="1700">
                <a:latin typeface="微软雅黑" panose="020B0503020204020204" pitchFamily="34" charset="-122"/>
                <a:ea typeface="微软雅黑" panose="020B0503020204020204" pitchFamily="34" charset="-122"/>
                <a:sym typeface="+mn-ea"/>
              </a:rPr>
              <a:t>”</a:t>
            </a:r>
            <a:r>
              <a:rPr lang="zh-CN" sz="1700">
                <a:latin typeface="微软雅黑" panose="020B0503020204020204" pitchFamily="34" charset="-122"/>
                <a:ea typeface="微软雅黑" panose="020B0503020204020204" pitchFamily="34" charset="-122"/>
                <a:sym typeface="+mn-ea"/>
              </a:rPr>
              <a:t>。</a:t>
            </a:r>
            <a:endParaRPr lang="zh-CN" sz="1700">
              <a:latin typeface="微软雅黑" panose="020B0503020204020204" pitchFamily="34" charset="-122"/>
              <a:ea typeface="微软雅黑" panose="020B0503020204020204" pitchFamily="34" charset="-122"/>
              <a:sym typeface="+mn-ea"/>
            </a:endParaRPr>
          </a:p>
        </p:txBody>
      </p:sp>
      <p:sp>
        <p:nvSpPr>
          <p:cNvPr id="11" name="TextBox 9"/>
          <p:cNvSpPr txBox="1"/>
          <p:nvPr/>
        </p:nvSpPr>
        <p:spPr>
          <a:xfrm>
            <a:off x="3376930" y="1357630"/>
            <a:ext cx="2823845" cy="411480"/>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二、点击</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开始使用</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a:t>
            </a:r>
            <a:endParaRPr lang="zh-CN" altLang="en-US" sz="1700">
              <a:latin typeface="微软雅黑" panose="020B0503020204020204" pitchFamily="34" charset="-122"/>
              <a:ea typeface="微软雅黑" panose="020B0503020204020204" pitchFamily="34" charset="-122"/>
              <a:sym typeface="+mn-ea"/>
            </a:endParaRPr>
          </a:p>
        </p:txBody>
      </p:sp>
      <p:sp>
        <p:nvSpPr>
          <p:cNvPr id="13" name="TextBox 9"/>
          <p:cNvSpPr txBox="1"/>
          <p:nvPr/>
        </p:nvSpPr>
        <p:spPr>
          <a:xfrm>
            <a:off x="6450965" y="1197610"/>
            <a:ext cx="5231130" cy="732155"/>
          </a:xfrm>
          <a:prstGeom prst="rect">
            <a:avLst/>
          </a:prstGeom>
          <a:noFill/>
        </p:spPr>
        <p:txBody>
          <a:bodyPr wrap="square" rtlCol="0">
            <a:spAutoFit/>
          </a:bodyPr>
          <a:p>
            <a:pPr lvl="0" algn="l" fontAlgn="auto">
              <a:lnSpc>
                <a:spcPts val="2500"/>
              </a:lnSpc>
              <a:buClrTx/>
              <a:buSzTx/>
              <a:buFontTx/>
            </a:pPr>
            <a:r>
              <a:rPr lang="zh-CN" sz="1700">
                <a:latin typeface="微软雅黑" panose="020B0503020204020204" pitchFamily="34" charset="-122"/>
                <a:ea typeface="微软雅黑" panose="020B0503020204020204" pitchFamily="34" charset="-122"/>
                <a:sym typeface="+mn-ea"/>
              </a:rPr>
              <a:t>三、输入已授权贵政通使用权限的电子政务网账号（或绑定的手机号码）和密码并获取验证码进行登录。</a:t>
            </a:r>
            <a:endParaRPr lang="zh-CN" sz="1700">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8890000" y="3723005"/>
            <a:ext cx="3106420" cy="1052830"/>
          </a:xfrm>
          <a:prstGeom prst="rect">
            <a:avLst/>
          </a:prstGeom>
          <a:solidFill>
            <a:schemeClr val="bg2"/>
          </a:solidFill>
          <a:ln w="38100">
            <a:solidFill>
              <a:srgbClr val="00B0F0"/>
            </a:solidFill>
            <a:prstDash val="sysDot"/>
          </a:ln>
        </p:spPr>
        <p:txBody>
          <a:bodyPr wrap="square" rtlCol="0" anchor="t">
            <a:spAutoFit/>
          </a:bodyPr>
          <a:p>
            <a:pPr lvl="0" algn="ctr" fontAlgn="auto">
              <a:lnSpc>
                <a:spcPts val="2500"/>
              </a:lnSpc>
              <a:buClrTx/>
              <a:buSzTx/>
              <a:buFontTx/>
            </a:pPr>
            <a:r>
              <a:rPr lang="zh-CN" sz="2000" b="1">
                <a:solidFill>
                  <a:srgbClr val="FF0000"/>
                </a:solidFill>
                <a:uFillTx/>
                <a:latin typeface="微软雅黑" panose="020B0503020204020204" pitchFamily="34" charset="-122"/>
                <a:ea typeface="微软雅黑" panose="020B0503020204020204" pitchFamily="34" charset="-122"/>
                <a:sym typeface="+mn-ea"/>
              </a:rPr>
              <a:t>请和本单位管理员确认</a:t>
            </a:r>
            <a:endParaRPr lang="zh-CN" sz="2000" b="1">
              <a:solidFill>
                <a:srgbClr val="FF0000"/>
              </a:solidFill>
              <a:uFillTx/>
              <a:latin typeface="微软雅黑" panose="020B0503020204020204" pitchFamily="34" charset="-122"/>
              <a:ea typeface="微软雅黑" panose="020B0503020204020204" pitchFamily="34" charset="-122"/>
              <a:sym typeface="+mn-ea"/>
            </a:endParaRPr>
          </a:p>
          <a:p>
            <a:pPr lvl="0" algn="ctr" fontAlgn="auto">
              <a:lnSpc>
                <a:spcPts val="2500"/>
              </a:lnSpc>
              <a:buClrTx/>
              <a:buSzTx/>
              <a:buFontTx/>
            </a:pPr>
            <a:r>
              <a:rPr lang="zh-CN" sz="2000" b="1">
                <a:solidFill>
                  <a:srgbClr val="FF0000"/>
                </a:solidFill>
                <a:uFillTx/>
                <a:latin typeface="微软雅黑" panose="020B0503020204020204" pitchFamily="34" charset="-122"/>
                <a:ea typeface="微软雅黑" panose="020B0503020204020204" pitchFamily="34" charset="-122"/>
                <a:sym typeface="+mn-ea"/>
              </a:rPr>
              <a:t>个人账号是否已</a:t>
            </a:r>
            <a:r>
              <a:rPr lang="zh-CN" sz="2000" b="1">
                <a:solidFill>
                  <a:srgbClr val="FF0000"/>
                </a:solidFill>
                <a:uFillTx/>
                <a:latin typeface="微软雅黑" panose="020B0503020204020204" pitchFamily="34" charset="-122"/>
                <a:ea typeface="微软雅黑" panose="020B0503020204020204" pitchFamily="34" charset="-122"/>
                <a:sym typeface="+mn-ea"/>
              </a:rPr>
              <a:t>授权</a:t>
            </a:r>
            <a:r>
              <a:rPr lang="zh-CN" sz="2000" b="1">
                <a:solidFill>
                  <a:srgbClr val="FF0000"/>
                </a:solidFill>
                <a:uFillTx/>
                <a:latin typeface="微软雅黑" panose="020B0503020204020204" pitchFamily="34" charset="-122"/>
                <a:ea typeface="微软雅黑" panose="020B0503020204020204" pitchFamily="34" charset="-122"/>
                <a:sym typeface="+mn-ea"/>
              </a:rPr>
              <a:t>开通贵政通权限。</a:t>
            </a:r>
            <a:endParaRPr lang="zh-CN" sz="2000" b="1">
              <a:solidFill>
                <a:srgbClr val="FF0000"/>
              </a:solidFill>
              <a:uFillTx/>
              <a:latin typeface="微软雅黑" panose="020B0503020204020204" pitchFamily="34" charset="-122"/>
              <a:ea typeface="微软雅黑" panose="020B0503020204020204" pitchFamily="34" charset="-122"/>
              <a:sym typeface="+mn-ea"/>
            </a:endParaRPr>
          </a:p>
        </p:txBody>
      </p:sp>
      <p:sp>
        <p:nvSpPr>
          <p:cNvPr id="6" name="右箭头 5"/>
          <p:cNvSpPr/>
          <p:nvPr/>
        </p:nvSpPr>
        <p:spPr>
          <a:xfrm rot="20160000">
            <a:off x="309880" y="6209030"/>
            <a:ext cx="862965" cy="557530"/>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7" name="右箭头 6"/>
          <p:cNvSpPr/>
          <p:nvPr/>
        </p:nvSpPr>
        <p:spPr>
          <a:xfrm rot="20160000">
            <a:off x="3214370" y="5327015"/>
            <a:ext cx="1171575" cy="557530"/>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8" name="圆角矩形 7"/>
          <p:cNvSpPr/>
          <p:nvPr/>
        </p:nvSpPr>
        <p:spPr>
          <a:xfrm>
            <a:off x="6670675" y="2738120"/>
            <a:ext cx="1991360" cy="120904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546288" y="778319"/>
            <a:ext cx="4234180" cy="553085"/>
          </a:xfrm>
          <a:prstGeom prst="rect">
            <a:avLst/>
          </a:prstGeom>
        </p:spPr>
        <p:txBody>
          <a:bodyPr wrap="none">
            <a:spAutoFit/>
          </a:bodyPr>
          <a:p>
            <a:pPr algn="just"/>
            <a:r>
              <a:rPr lang="zh-CN" altLang="en-US" sz="3000" b="1" spc="-1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移动端的首次打开和登录</a:t>
            </a:r>
            <a:endParaRPr lang="zh-CN" altLang="en-US" sz="3000" b="1" spc="-1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pic>
        <p:nvPicPr>
          <p:cNvPr id="6" name="图片 5"/>
          <p:cNvPicPr>
            <a:picLocks noChangeAspect="1"/>
          </p:cNvPicPr>
          <p:nvPr/>
        </p:nvPicPr>
        <p:blipFill>
          <a:blip r:embed="rId1">
            <a:lum contrast="18000"/>
          </a:blip>
          <a:stretch>
            <a:fillRect/>
          </a:stretch>
        </p:blipFill>
        <p:spPr>
          <a:xfrm>
            <a:off x="677545" y="1814830"/>
            <a:ext cx="2167890" cy="4692015"/>
          </a:xfrm>
          <a:prstGeom prst="rect">
            <a:avLst/>
          </a:prstGeom>
          <a:ln w="28575">
            <a:solidFill>
              <a:srgbClr val="FF0000"/>
            </a:solidFill>
          </a:ln>
        </p:spPr>
      </p:pic>
      <p:sp>
        <p:nvSpPr>
          <p:cNvPr id="14" name="TextBox 9"/>
          <p:cNvSpPr txBox="1"/>
          <p:nvPr/>
        </p:nvSpPr>
        <p:spPr>
          <a:xfrm>
            <a:off x="677545" y="1367790"/>
            <a:ext cx="2000885" cy="411480"/>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四、点击</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确定</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a:t>
            </a:r>
            <a:endParaRPr lang="zh-CN" altLang="en-US" sz="1700">
              <a:latin typeface="微软雅黑" panose="020B0503020204020204" pitchFamily="34" charset="-122"/>
              <a:ea typeface="微软雅黑" panose="020B0503020204020204" pitchFamily="34" charset="-122"/>
              <a:sym typeface="+mn-ea"/>
            </a:endParaRPr>
          </a:p>
        </p:txBody>
      </p:sp>
      <p:pic>
        <p:nvPicPr>
          <p:cNvPr id="7" name="图片 6"/>
          <p:cNvPicPr>
            <a:picLocks noChangeAspect="1"/>
          </p:cNvPicPr>
          <p:nvPr/>
        </p:nvPicPr>
        <p:blipFill>
          <a:blip r:embed="rId2">
            <a:lum contrast="18000"/>
          </a:blip>
          <a:stretch>
            <a:fillRect/>
          </a:stretch>
        </p:blipFill>
        <p:spPr>
          <a:xfrm>
            <a:off x="4991735" y="1754505"/>
            <a:ext cx="2196465" cy="4752340"/>
          </a:xfrm>
          <a:prstGeom prst="rect">
            <a:avLst/>
          </a:prstGeom>
          <a:ln w="28575">
            <a:solidFill>
              <a:srgbClr val="FF0000"/>
            </a:solidFill>
          </a:ln>
        </p:spPr>
      </p:pic>
      <p:pic>
        <p:nvPicPr>
          <p:cNvPr id="8" name="图片 7"/>
          <p:cNvPicPr>
            <a:picLocks noChangeAspect="1"/>
          </p:cNvPicPr>
          <p:nvPr/>
        </p:nvPicPr>
        <p:blipFill>
          <a:blip r:embed="rId3">
            <a:lum contrast="18000"/>
          </a:blip>
          <a:stretch>
            <a:fillRect/>
          </a:stretch>
        </p:blipFill>
        <p:spPr>
          <a:xfrm>
            <a:off x="9334500" y="1895475"/>
            <a:ext cx="2196465" cy="4752340"/>
          </a:xfrm>
          <a:prstGeom prst="rect">
            <a:avLst/>
          </a:prstGeom>
          <a:ln w="28575">
            <a:solidFill>
              <a:srgbClr val="FF0000"/>
            </a:solidFill>
          </a:ln>
        </p:spPr>
      </p:pic>
      <p:sp>
        <p:nvSpPr>
          <p:cNvPr id="16" name="TextBox 9"/>
          <p:cNvSpPr txBox="1"/>
          <p:nvPr/>
        </p:nvSpPr>
        <p:spPr>
          <a:xfrm>
            <a:off x="4991735" y="1378585"/>
            <a:ext cx="2823845" cy="411480"/>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五、点击</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同意</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a:t>
            </a:r>
            <a:endParaRPr lang="zh-CN" altLang="en-US" sz="1700">
              <a:latin typeface="微软雅黑" panose="020B0503020204020204" pitchFamily="34" charset="-122"/>
              <a:ea typeface="微软雅黑" panose="020B0503020204020204" pitchFamily="34" charset="-122"/>
              <a:sym typeface="+mn-ea"/>
            </a:endParaRPr>
          </a:p>
        </p:txBody>
      </p:sp>
      <p:sp>
        <p:nvSpPr>
          <p:cNvPr id="18" name="TextBox 9"/>
          <p:cNvSpPr txBox="1"/>
          <p:nvPr/>
        </p:nvSpPr>
        <p:spPr>
          <a:xfrm>
            <a:off x="9264650" y="1403350"/>
            <a:ext cx="2823845" cy="411480"/>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六、点击</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开始使用</a:t>
            </a:r>
            <a:r>
              <a:rPr lang="en-US" altLang="zh-CN" sz="1700">
                <a:latin typeface="微软雅黑" panose="020B0503020204020204" pitchFamily="34" charset="-122"/>
                <a:ea typeface="微软雅黑" panose="020B0503020204020204" pitchFamily="34" charset="-122"/>
                <a:sym typeface="+mn-ea"/>
              </a:rPr>
              <a:t>”</a:t>
            </a:r>
            <a:endParaRPr lang="en-US" altLang="zh-CN" sz="1700">
              <a:latin typeface="微软雅黑" panose="020B0503020204020204" pitchFamily="34" charset="-122"/>
              <a:ea typeface="微软雅黑" panose="020B0503020204020204" pitchFamily="34" charset="-122"/>
              <a:sym typeface="+mn-ea"/>
            </a:endParaRPr>
          </a:p>
        </p:txBody>
      </p:sp>
      <p:sp>
        <p:nvSpPr>
          <p:cNvPr id="2" name="右箭头 1"/>
          <p:cNvSpPr/>
          <p:nvPr/>
        </p:nvSpPr>
        <p:spPr>
          <a:xfrm rot="20160000">
            <a:off x="1061720" y="6012180"/>
            <a:ext cx="862965" cy="557530"/>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4" name="右箭头 3"/>
          <p:cNvSpPr/>
          <p:nvPr/>
        </p:nvSpPr>
        <p:spPr>
          <a:xfrm rot="20160000">
            <a:off x="6087110" y="6200775"/>
            <a:ext cx="862965" cy="557530"/>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5" name="右箭头 4"/>
          <p:cNvSpPr/>
          <p:nvPr/>
        </p:nvSpPr>
        <p:spPr>
          <a:xfrm rot="20160000">
            <a:off x="9410700" y="4935220"/>
            <a:ext cx="862965" cy="557530"/>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lum contrast="18000"/>
          </a:blip>
          <a:stretch>
            <a:fillRect/>
          </a:stretch>
        </p:blipFill>
        <p:spPr>
          <a:xfrm>
            <a:off x="2355850" y="1882775"/>
            <a:ext cx="2186940" cy="4731385"/>
          </a:xfrm>
          <a:prstGeom prst="rect">
            <a:avLst/>
          </a:prstGeom>
          <a:ln w="28575">
            <a:solidFill>
              <a:srgbClr val="FF0000"/>
            </a:solidFill>
          </a:ln>
        </p:spPr>
      </p:pic>
      <p:pic>
        <p:nvPicPr>
          <p:cNvPr id="10" name="图片 9"/>
          <p:cNvPicPr>
            <a:picLocks noChangeAspect="1"/>
          </p:cNvPicPr>
          <p:nvPr/>
        </p:nvPicPr>
        <p:blipFill>
          <a:blip r:embed="rId2">
            <a:lum contrast="18000"/>
          </a:blip>
          <a:stretch>
            <a:fillRect/>
          </a:stretch>
        </p:blipFill>
        <p:spPr>
          <a:xfrm>
            <a:off x="7831455" y="1882775"/>
            <a:ext cx="2174240" cy="4704080"/>
          </a:xfrm>
          <a:prstGeom prst="rect">
            <a:avLst/>
          </a:prstGeom>
          <a:ln w="28575">
            <a:solidFill>
              <a:srgbClr val="FF0000"/>
            </a:solidFill>
          </a:ln>
        </p:spPr>
      </p:pic>
      <p:sp>
        <p:nvSpPr>
          <p:cNvPr id="19" name="TextBox 9"/>
          <p:cNvSpPr txBox="1"/>
          <p:nvPr/>
        </p:nvSpPr>
        <p:spPr>
          <a:xfrm>
            <a:off x="2355850" y="1389380"/>
            <a:ext cx="2823845" cy="411480"/>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七、点击</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一键登录</a:t>
            </a:r>
            <a:r>
              <a:rPr lang="en-US" altLang="zh-CN" sz="1700">
                <a:latin typeface="微软雅黑" panose="020B0503020204020204" pitchFamily="34" charset="-122"/>
                <a:ea typeface="微软雅黑" panose="020B0503020204020204" pitchFamily="34" charset="-122"/>
                <a:sym typeface="+mn-ea"/>
              </a:rPr>
              <a:t>”</a:t>
            </a:r>
            <a:endParaRPr lang="en-US" altLang="zh-CN" sz="1700">
              <a:latin typeface="微软雅黑" panose="020B0503020204020204" pitchFamily="34" charset="-122"/>
              <a:ea typeface="微软雅黑" panose="020B0503020204020204" pitchFamily="34" charset="-122"/>
              <a:sym typeface="+mn-ea"/>
            </a:endParaRPr>
          </a:p>
        </p:txBody>
      </p:sp>
      <p:sp>
        <p:nvSpPr>
          <p:cNvPr id="21" name="TextBox 9"/>
          <p:cNvSpPr txBox="1"/>
          <p:nvPr/>
        </p:nvSpPr>
        <p:spPr>
          <a:xfrm>
            <a:off x="7712075" y="1397000"/>
            <a:ext cx="2823845" cy="411480"/>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八、点击</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进入单位</a:t>
            </a:r>
            <a:r>
              <a:rPr lang="en-US" altLang="zh-CN" sz="1700">
                <a:latin typeface="微软雅黑" panose="020B0503020204020204" pitchFamily="34" charset="-122"/>
                <a:ea typeface="微软雅黑" panose="020B0503020204020204" pitchFamily="34" charset="-122"/>
                <a:sym typeface="+mn-ea"/>
              </a:rPr>
              <a:t>”</a:t>
            </a:r>
            <a:endParaRPr lang="en-US" altLang="zh-CN" sz="1700">
              <a:latin typeface="微软雅黑" panose="020B0503020204020204" pitchFamily="34" charset="-122"/>
              <a:ea typeface="微软雅黑" panose="020B0503020204020204" pitchFamily="34" charset="-122"/>
              <a:sym typeface="+mn-ea"/>
            </a:endParaRPr>
          </a:p>
        </p:txBody>
      </p:sp>
      <p:sp>
        <p:nvSpPr>
          <p:cNvPr id="28" name="矩形 27"/>
          <p:cNvSpPr/>
          <p:nvPr/>
        </p:nvSpPr>
        <p:spPr>
          <a:xfrm>
            <a:off x="498028" y="804354"/>
            <a:ext cx="4234180" cy="553085"/>
          </a:xfrm>
          <a:prstGeom prst="rect">
            <a:avLst/>
          </a:prstGeom>
        </p:spPr>
        <p:txBody>
          <a:bodyPr wrap="none">
            <a:spAutoFit/>
          </a:bodyPr>
          <a:p>
            <a:pPr algn="just"/>
            <a:r>
              <a:rPr lang="zh-CN" altLang="en-US" sz="3000" b="1" spc="-1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移动端的首次打开和登录</a:t>
            </a:r>
            <a:endParaRPr lang="zh-CN" altLang="en-US" sz="3000" b="1" spc="-1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2" name="右箭头 1"/>
          <p:cNvSpPr/>
          <p:nvPr/>
        </p:nvSpPr>
        <p:spPr>
          <a:xfrm rot="20160000">
            <a:off x="2571115" y="5026025"/>
            <a:ext cx="862965" cy="557530"/>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3" name="右箭头 2"/>
          <p:cNvSpPr/>
          <p:nvPr/>
        </p:nvSpPr>
        <p:spPr>
          <a:xfrm rot="20160000">
            <a:off x="8047990" y="4028440"/>
            <a:ext cx="862965" cy="557530"/>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Tree>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220216" y="721169"/>
            <a:ext cx="6541135"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电脑端（</a:t>
            </a:r>
            <a:r>
              <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Windows</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电脑）</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下载、安装</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5" name="TextBox 9"/>
          <p:cNvSpPr txBox="1"/>
          <p:nvPr/>
        </p:nvSpPr>
        <p:spPr>
          <a:xfrm>
            <a:off x="220345" y="1274445"/>
            <a:ext cx="11222990" cy="411480"/>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一、在电子政务外网环境的电脑端登录贵州省电子政务网（网址：http://cas.gz.cegn.cn/cas/login）。</a:t>
            </a:r>
            <a:endParaRPr lang="zh-CN" sz="1700">
              <a:latin typeface="微软雅黑" panose="020B0503020204020204" pitchFamily="34" charset="-122"/>
              <a:ea typeface="微软雅黑" panose="020B0503020204020204" pitchFamily="34" charset="-122"/>
              <a:sym typeface="+mn-ea"/>
            </a:endParaRPr>
          </a:p>
        </p:txBody>
      </p:sp>
      <p:pic>
        <p:nvPicPr>
          <p:cNvPr id="6" name="图片 5"/>
          <p:cNvPicPr>
            <a:picLocks noChangeAspect="1"/>
          </p:cNvPicPr>
          <p:nvPr/>
        </p:nvPicPr>
        <p:blipFill>
          <a:blip r:embed="rId1"/>
          <a:stretch>
            <a:fillRect/>
          </a:stretch>
        </p:blipFill>
        <p:spPr>
          <a:xfrm>
            <a:off x="749300" y="1685925"/>
            <a:ext cx="10694035" cy="4968240"/>
          </a:xfrm>
          <a:prstGeom prst="rect">
            <a:avLst/>
          </a:prstGeom>
          <a:ln w="12700">
            <a:solidFill>
              <a:srgbClr val="FF0000"/>
            </a:solidFill>
          </a:ln>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940435" y="1384300"/>
            <a:ext cx="10311130" cy="5152390"/>
          </a:xfrm>
          <a:prstGeom prst="rect">
            <a:avLst/>
          </a:prstGeom>
          <a:ln w="12700">
            <a:solidFill>
              <a:srgbClr val="FF0000"/>
            </a:solidFill>
          </a:ln>
        </p:spPr>
      </p:pic>
      <p:sp>
        <p:nvSpPr>
          <p:cNvPr id="5" name="TextBox 9"/>
          <p:cNvSpPr txBox="1"/>
          <p:nvPr/>
        </p:nvSpPr>
        <p:spPr>
          <a:xfrm>
            <a:off x="220345" y="771525"/>
            <a:ext cx="5621020" cy="411480"/>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二、进入贵州省电子政务网，点击右上角的</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帮助中心</a:t>
            </a:r>
            <a:r>
              <a:rPr lang="en-US" altLang="zh-CN" sz="1700">
                <a:latin typeface="微软雅黑" panose="020B0503020204020204" pitchFamily="34" charset="-122"/>
                <a:ea typeface="微软雅黑" panose="020B0503020204020204" pitchFamily="34" charset="-122"/>
                <a:sym typeface="+mn-ea"/>
              </a:rPr>
              <a:t>”</a:t>
            </a:r>
            <a:r>
              <a:rPr lang="zh-CN" sz="1700">
                <a:latin typeface="微软雅黑" panose="020B0503020204020204" pitchFamily="34" charset="-122"/>
                <a:ea typeface="微软雅黑" panose="020B0503020204020204" pitchFamily="34" charset="-122"/>
                <a:sym typeface="+mn-ea"/>
              </a:rPr>
              <a:t>。</a:t>
            </a:r>
            <a:endParaRPr lang="zh-CN" sz="1700">
              <a:latin typeface="微软雅黑" panose="020B0503020204020204" pitchFamily="34" charset="-122"/>
              <a:ea typeface="微软雅黑" panose="020B0503020204020204" pitchFamily="34" charset="-122"/>
              <a:sym typeface="+mn-ea"/>
            </a:endParaRPr>
          </a:p>
        </p:txBody>
      </p:sp>
      <p:sp>
        <p:nvSpPr>
          <p:cNvPr id="6" name="右箭头 5"/>
          <p:cNvSpPr/>
          <p:nvPr/>
        </p:nvSpPr>
        <p:spPr>
          <a:xfrm>
            <a:off x="8204200" y="1148080"/>
            <a:ext cx="1656715" cy="755015"/>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pic>
        <p:nvPicPr>
          <p:cNvPr id="7" name="图片 6"/>
          <p:cNvPicPr>
            <a:picLocks noChangeAspect="1"/>
          </p:cNvPicPr>
          <p:nvPr/>
        </p:nvPicPr>
        <p:blipFill>
          <a:blip r:embed="rId2"/>
          <a:stretch>
            <a:fillRect/>
          </a:stretch>
        </p:blipFill>
        <p:spPr>
          <a:xfrm>
            <a:off x="6640830" y="1240155"/>
            <a:ext cx="1539240" cy="571500"/>
          </a:xfrm>
          <a:prstGeom prst="roundRect">
            <a:avLst/>
          </a:prstGeom>
          <a:ln w="28575">
            <a:solidFill>
              <a:srgbClr val="FF0000"/>
            </a:solidFill>
          </a:ln>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1268095" y="1226820"/>
            <a:ext cx="9483725" cy="5299075"/>
          </a:xfrm>
          <a:prstGeom prst="rect">
            <a:avLst/>
          </a:prstGeom>
          <a:ln w="12700">
            <a:solidFill>
              <a:srgbClr val="FF0000"/>
            </a:solidFill>
          </a:ln>
        </p:spPr>
      </p:pic>
      <p:sp>
        <p:nvSpPr>
          <p:cNvPr id="5" name="TextBox 9"/>
          <p:cNvSpPr txBox="1"/>
          <p:nvPr/>
        </p:nvSpPr>
        <p:spPr>
          <a:xfrm>
            <a:off x="220345" y="771525"/>
            <a:ext cx="9962515" cy="411480"/>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三、找到贵政通版块，选择下载</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贵政通（</a:t>
            </a:r>
            <a:r>
              <a:rPr lang="en-US" altLang="zh-CN" sz="1700">
                <a:latin typeface="微软雅黑" panose="020B0503020204020204" pitchFamily="34" charset="-122"/>
                <a:ea typeface="微软雅黑" panose="020B0503020204020204" pitchFamily="34" charset="-122"/>
                <a:sym typeface="+mn-ea"/>
              </a:rPr>
              <a:t>Windows</a:t>
            </a:r>
            <a:r>
              <a:rPr lang="zh-CN" altLang="en-US" sz="1700">
                <a:latin typeface="微软雅黑" panose="020B0503020204020204" pitchFamily="34" charset="-122"/>
                <a:ea typeface="微软雅黑" panose="020B0503020204020204" pitchFamily="34" charset="-122"/>
                <a:sym typeface="+mn-ea"/>
              </a:rPr>
              <a:t>电脑端）安装包</a:t>
            </a:r>
            <a:r>
              <a:rPr lang="zh-CN" sz="1700">
                <a:latin typeface="微软雅黑" panose="020B0503020204020204" pitchFamily="34" charset="-122"/>
                <a:ea typeface="微软雅黑" panose="020B0503020204020204" pitchFamily="34" charset="-122"/>
                <a:sym typeface="+mn-ea"/>
              </a:rPr>
              <a:t>。</a:t>
            </a:r>
            <a:endParaRPr lang="zh-CN" sz="1700">
              <a:latin typeface="微软雅黑" panose="020B0503020204020204" pitchFamily="34" charset="-122"/>
              <a:ea typeface="微软雅黑" panose="020B0503020204020204" pitchFamily="34" charset="-122"/>
              <a:sym typeface="+mn-ea"/>
            </a:endParaRPr>
          </a:p>
        </p:txBody>
      </p:sp>
      <p:sp>
        <p:nvSpPr>
          <p:cNvPr id="4" name="圆角矩形 3"/>
          <p:cNvSpPr/>
          <p:nvPr/>
        </p:nvSpPr>
        <p:spPr>
          <a:xfrm>
            <a:off x="2502535" y="3637915"/>
            <a:ext cx="2452370" cy="28638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右箭头 2"/>
          <p:cNvSpPr/>
          <p:nvPr/>
        </p:nvSpPr>
        <p:spPr>
          <a:xfrm rot="16200000">
            <a:off x="3254375" y="3950335"/>
            <a:ext cx="948690" cy="8966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2"/>
          <a:stretch>
            <a:fillRect/>
          </a:stretch>
        </p:blipFill>
        <p:spPr>
          <a:xfrm>
            <a:off x="1492885" y="4872990"/>
            <a:ext cx="4471035" cy="414655"/>
          </a:xfrm>
          <a:prstGeom prst="roundRect">
            <a:avLst/>
          </a:prstGeom>
          <a:ln w="28575">
            <a:solidFill>
              <a:srgbClr val="FF0000"/>
            </a:solidFill>
          </a:ln>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rcRect l="2596" r="2696"/>
          <a:stretch>
            <a:fillRect/>
          </a:stretch>
        </p:blipFill>
        <p:spPr>
          <a:xfrm>
            <a:off x="419735" y="1708785"/>
            <a:ext cx="11352530" cy="4290695"/>
          </a:xfrm>
          <a:prstGeom prst="rect">
            <a:avLst/>
          </a:prstGeom>
          <a:ln w="12700">
            <a:solidFill>
              <a:srgbClr val="FF0000"/>
            </a:solidFill>
          </a:ln>
        </p:spPr>
      </p:pic>
      <p:sp>
        <p:nvSpPr>
          <p:cNvPr id="5" name="TextBox 9"/>
          <p:cNvSpPr txBox="1"/>
          <p:nvPr/>
        </p:nvSpPr>
        <p:spPr>
          <a:xfrm>
            <a:off x="220345" y="771525"/>
            <a:ext cx="9962515" cy="411480"/>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三、点击</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附件</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下载</a:t>
            </a:r>
            <a:r>
              <a:rPr lang="en-US" altLang="zh-CN" sz="1700">
                <a:latin typeface="微软雅黑" panose="020B0503020204020204" pitchFamily="34" charset="-122"/>
                <a:ea typeface="微软雅黑" panose="020B0503020204020204" pitchFamily="34" charset="-122"/>
                <a:sym typeface="+mn-ea"/>
              </a:rPr>
              <a:t>“</a:t>
            </a:r>
            <a:r>
              <a:rPr lang="zh-CN" sz="1700">
                <a:latin typeface="微软雅黑" panose="020B0503020204020204" pitchFamily="34" charset="-122"/>
                <a:ea typeface="微软雅黑" panose="020B0503020204020204" pitchFamily="34" charset="-122"/>
                <a:sym typeface="+mn-ea"/>
              </a:rPr>
              <a:t>。</a:t>
            </a:r>
            <a:endParaRPr lang="zh-CN" sz="1700">
              <a:latin typeface="微软雅黑" panose="020B0503020204020204" pitchFamily="34" charset="-122"/>
              <a:ea typeface="微软雅黑" panose="020B0503020204020204" pitchFamily="34" charset="-122"/>
              <a:sym typeface="+mn-ea"/>
            </a:endParaRPr>
          </a:p>
        </p:txBody>
      </p:sp>
      <p:sp>
        <p:nvSpPr>
          <p:cNvPr id="4" name="圆角矩形 3"/>
          <p:cNvSpPr/>
          <p:nvPr/>
        </p:nvSpPr>
        <p:spPr>
          <a:xfrm>
            <a:off x="9745345" y="3898900"/>
            <a:ext cx="835025" cy="33210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右箭头 2"/>
          <p:cNvSpPr/>
          <p:nvPr/>
        </p:nvSpPr>
        <p:spPr>
          <a:xfrm>
            <a:off x="8216900" y="4115435"/>
            <a:ext cx="1412240" cy="6991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a:off x="10291445" y="4528185"/>
            <a:ext cx="419735" cy="28638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p:nvPr/>
        </p:nvSpPr>
        <p:spPr>
          <a:xfrm>
            <a:off x="220345" y="771525"/>
            <a:ext cx="11278235" cy="732155"/>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三、下载完成后，双击压缩包进行解压和安装贵政通。安装完毕后，可通过输入个人的省电子政务网账号（或者账号绑定的手机号码）和密码登录，或者使用手机端的贵政通扫码登录。</a:t>
            </a:r>
            <a:endParaRPr lang="zh-CN" sz="1700">
              <a:latin typeface="微软雅黑" panose="020B0503020204020204" pitchFamily="34" charset="-122"/>
              <a:ea typeface="微软雅黑" panose="020B0503020204020204" pitchFamily="34" charset="-122"/>
              <a:sym typeface="+mn-ea"/>
            </a:endParaRPr>
          </a:p>
        </p:txBody>
      </p:sp>
      <p:pic>
        <p:nvPicPr>
          <p:cNvPr id="6" name="图片 5"/>
          <p:cNvPicPr>
            <a:picLocks noChangeAspect="1"/>
          </p:cNvPicPr>
          <p:nvPr/>
        </p:nvPicPr>
        <p:blipFill>
          <a:blip r:embed="rId1"/>
          <a:srcRect b="17462"/>
          <a:stretch>
            <a:fillRect/>
          </a:stretch>
        </p:blipFill>
        <p:spPr>
          <a:xfrm>
            <a:off x="344170" y="1503680"/>
            <a:ext cx="7437120" cy="1581785"/>
          </a:xfrm>
          <a:prstGeom prst="rect">
            <a:avLst/>
          </a:prstGeom>
          <a:ln w="12700">
            <a:solidFill>
              <a:srgbClr val="FF0000"/>
            </a:solidFill>
          </a:ln>
        </p:spPr>
      </p:pic>
      <p:pic>
        <p:nvPicPr>
          <p:cNvPr id="9" name="图片 8"/>
          <p:cNvPicPr>
            <a:picLocks noChangeAspect="1"/>
          </p:cNvPicPr>
          <p:nvPr/>
        </p:nvPicPr>
        <p:blipFill>
          <a:blip r:embed="rId2"/>
          <a:stretch>
            <a:fillRect/>
          </a:stretch>
        </p:blipFill>
        <p:spPr>
          <a:xfrm>
            <a:off x="344170" y="3284220"/>
            <a:ext cx="5524500" cy="3429000"/>
          </a:xfrm>
          <a:prstGeom prst="rect">
            <a:avLst/>
          </a:prstGeom>
          <a:ln w="12700">
            <a:solidFill>
              <a:srgbClr val="FF0000"/>
            </a:solidFill>
          </a:ln>
        </p:spPr>
      </p:pic>
      <p:pic>
        <p:nvPicPr>
          <p:cNvPr id="10" name="图片 9"/>
          <p:cNvPicPr>
            <a:picLocks noChangeAspect="1"/>
          </p:cNvPicPr>
          <p:nvPr/>
        </p:nvPicPr>
        <p:blipFill>
          <a:blip r:embed="rId3"/>
          <a:stretch>
            <a:fillRect/>
          </a:stretch>
        </p:blipFill>
        <p:spPr>
          <a:xfrm>
            <a:off x="6409055" y="3285490"/>
            <a:ext cx="2448560" cy="3428365"/>
          </a:xfrm>
          <a:prstGeom prst="rect">
            <a:avLst/>
          </a:prstGeom>
          <a:ln w="12700">
            <a:solidFill>
              <a:srgbClr val="FF0000"/>
            </a:solidFill>
          </a:ln>
        </p:spPr>
      </p:pic>
      <p:pic>
        <p:nvPicPr>
          <p:cNvPr id="11" name="图片 10"/>
          <p:cNvPicPr>
            <a:picLocks noChangeAspect="1"/>
          </p:cNvPicPr>
          <p:nvPr/>
        </p:nvPicPr>
        <p:blipFill>
          <a:blip r:embed="rId4"/>
          <a:stretch>
            <a:fillRect/>
          </a:stretch>
        </p:blipFill>
        <p:spPr>
          <a:xfrm>
            <a:off x="9365615" y="3285490"/>
            <a:ext cx="2447925" cy="3427730"/>
          </a:xfrm>
          <a:prstGeom prst="rect">
            <a:avLst/>
          </a:prstGeom>
          <a:ln w="12700">
            <a:solidFill>
              <a:srgbClr val="FF0000"/>
            </a:solidFill>
          </a:ln>
        </p:spPr>
      </p:pic>
      <p:sp>
        <p:nvSpPr>
          <p:cNvPr id="3" name="右箭头 2"/>
          <p:cNvSpPr/>
          <p:nvPr/>
        </p:nvSpPr>
        <p:spPr>
          <a:xfrm rot="5400000">
            <a:off x="2678430" y="3056890"/>
            <a:ext cx="670560" cy="7270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右箭头 11"/>
          <p:cNvSpPr/>
          <p:nvPr/>
        </p:nvSpPr>
        <p:spPr>
          <a:xfrm>
            <a:off x="5657850" y="4580890"/>
            <a:ext cx="751205" cy="64389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右箭头 12"/>
          <p:cNvSpPr/>
          <p:nvPr/>
        </p:nvSpPr>
        <p:spPr>
          <a:xfrm>
            <a:off x="8614410" y="4580890"/>
            <a:ext cx="751205" cy="6807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313879" y="721169"/>
            <a:ext cx="635381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电脑端（统信</a:t>
            </a:r>
            <a:r>
              <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UOS</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电脑）</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下载、安装</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5" name="TextBox 9"/>
          <p:cNvSpPr txBox="1"/>
          <p:nvPr/>
        </p:nvSpPr>
        <p:spPr>
          <a:xfrm>
            <a:off x="220345" y="1274445"/>
            <a:ext cx="11222990" cy="411480"/>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一、在电子政务外网环境的电脑端登录贵州省电子政务网（网址：http://cas.gz.cegn.cn/cas/login）。</a:t>
            </a:r>
            <a:endParaRPr lang="zh-CN" sz="1700">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stretch>
            <a:fillRect/>
          </a:stretch>
        </p:blipFill>
        <p:spPr>
          <a:xfrm>
            <a:off x="1196340" y="1685925"/>
            <a:ext cx="9271635" cy="4974590"/>
          </a:xfrm>
          <a:prstGeom prst="rect">
            <a:avLst/>
          </a:prstGeom>
          <a:ln w="12700">
            <a:solidFill>
              <a:srgbClr val="FF0000"/>
            </a:solidFill>
          </a:ln>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15"/>
          <p:cNvSpPr/>
          <p:nvPr/>
        </p:nvSpPr>
        <p:spPr>
          <a:xfrm rot="10800000">
            <a:off x="0" y="0"/>
            <a:ext cx="12192000" cy="6858000"/>
          </a:xfrm>
          <a:prstGeom prst="rect">
            <a:avLst/>
          </a:prstGeom>
          <a:gradFill>
            <a:gsLst>
              <a:gs pos="0">
                <a:srgbClr val="2F90D8">
                  <a:alpha val="80000"/>
                </a:srgbClr>
              </a:gs>
              <a:gs pos="42000">
                <a:srgbClr val="3354B5">
                  <a:alpha val="90000"/>
                </a:srgbClr>
              </a:gs>
              <a:gs pos="100000">
                <a:srgbClr val="363B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71" name="图片 7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2462" y="337192"/>
            <a:ext cx="1314455" cy="313158"/>
          </a:xfrm>
          <a:prstGeom prst="rect">
            <a:avLst/>
          </a:prstGeom>
        </p:spPr>
      </p:pic>
      <p:sp>
        <p:nvSpPr>
          <p:cNvPr id="53" name="Rectangle 52"/>
          <p:cNvSpPr/>
          <p:nvPr/>
        </p:nvSpPr>
        <p:spPr>
          <a:xfrm>
            <a:off x="711693" y="1326062"/>
            <a:ext cx="10768613" cy="4824963"/>
          </a:xfrm>
          <a:prstGeom prst="rect">
            <a:avLst/>
          </a:prstGeom>
          <a:gradFill>
            <a:gsLst>
              <a:gs pos="0">
                <a:srgbClr val="2F90D8">
                  <a:alpha val="50000"/>
                </a:srgbClr>
              </a:gs>
              <a:gs pos="42000">
                <a:srgbClr val="3354B5">
                  <a:alpha val="90000"/>
                </a:srgbClr>
              </a:gs>
              <a:gs pos="100000">
                <a:srgbClr val="3642A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91" name="图片 90"/>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rot="11667565">
            <a:off x="-410589" y="520809"/>
            <a:ext cx="12192000" cy="6858000"/>
          </a:xfrm>
          <a:prstGeom prst="rect">
            <a:avLst/>
          </a:prstGeom>
        </p:spPr>
      </p:pic>
      <p:sp>
        <p:nvSpPr>
          <p:cNvPr id="54" name="TextBox 53"/>
          <p:cNvSpPr txBox="1"/>
          <p:nvPr/>
        </p:nvSpPr>
        <p:spPr>
          <a:xfrm>
            <a:off x="4621530" y="1614805"/>
            <a:ext cx="2127250" cy="706755"/>
          </a:xfrm>
          <a:prstGeom prst="rect">
            <a:avLst/>
          </a:prstGeom>
          <a:noFill/>
        </p:spPr>
        <p:txBody>
          <a:bodyPr wrap="square" rtlCol="0">
            <a:spAutoFit/>
          </a:bodyPr>
          <a:lstStyle/>
          <a:p>
            <a:pPr algn="ctr"/>
            <a:r>
              <a:rPr lang="zh-CN" altLang="en-US" sz="4000" b="1" dirty="0">
                <a:solidFill>
                  <a:schemeClr val="bg1"/>
                </a:solidFill>
                <a:latin typeface="微软雅黑" panose="020B0503020204020204" pitchFamily="34" charset="-122"/>
                <a:ea typeface="微软雅黑" panose="020B0503020204020204" pitchFamily="34" charset="-122"/>
              </a:rPr>
              <a:t>目</a:t>
            </a:r>
            <a:r>
              <a:rPr lang="en-US" altLang="zh-CN" sz="4000" b="1" dirty="0">
                <a:solidFill>
                  <a:schemeClr val="bg1"/>
                </a:solidFill>
                <a:latin typeface="微软雅黑" panose="020B0503020204020204" pitchFamily="34" charset="-122"/>
                <a:ea typeface="微软雅黑" panose="020B0503020204020204" pitchFamily="34" charset="-122"/>
              </a:rPr>
              <a:t>  </a:t>
            </a:r>
            <a:r>
              <a:rPr lang="zh-CN" altLang="en-US" sz="4000" b="1" dirty="0">
                <a:solidFill>
                  <a:schemeClr val="bg1"/>
                </a:solidFill>
                <a:latin typeface="微软雅黑" panose="020B0503020204020204" pitchFamily="34" charset="-122"/>
                <a:ea typeface="微软雅黑" panose="020B0503020204020204" pitchFamily="34" charset="-122"/>
              </a:rPr>
              <a:t>录</a:t>
            </a:r>
            <a:endParaRPr lang="en-ID" sz="3000" b="1" dirty="0">
              <a:solidFill>
                <a:schemeClr val="bg1"/>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1897380" y="3085465"/>
            <a:ext cx="2025015" cy="2245360"/>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1  </a:t>
            </a:r>
            <a:r>
              <a:rPr lang="zh-CN" altLang="en-US" sz="2000" b="1" dirty="0">
                <a:solidFill>
                  <a:schemeClr val="bg1"/>
                </a:solidFill>
                <a:latin typeface="微软雅黑" panose="020B0503020204020204" pitchFamily="34" charset="-122"/>
                <a:ea typeface="微软雅黑" panose="020B0503020204020204" pitchFamily="34" charset="-122"/>
              </a:rPr>
              <a:t>贵政通介绍</a:t>
            </a:r>
            <a:endParaRPr lang="zh-CN" altLang="en-US" sz="2000" b="1" dirty="0">
              <a:solidFill>
                <a:schemeClr val="bg1"/>
              </a:solidFill>
              <a:latin typeface="微软雅黑" panose="020B0503020204020204" pitchFamily="34" charset="-122"/>
              <a:ea typeface="微软雅黑" panose="020B0503020204020204" pitchFamily="34" charset="-122"/>
            </a:endParaRPr>
          </a:p>
          <a:p>
            <a:endParaRPr lang="en-US" altLang="zh-CN" sz="2000" b="1" dirty="0" smtClean="0">
              <a:solidFill>
                <a:schemeClr val="bg1"/>
              </a:solidFill>
              <a:latin typeface="微软雅黑" panose="020B0503020204020204" pitchFamily="34" charset="-122"/>
              <a:ea typeface="微软雅黑" panose="020B0503020204020204" pitchFamily="34" charset="-122"/>
              <a:sym typeface="+mn-ea"/>
            </a:endParaRPr>
          </a:p>
          <a:p>
            <a:endParaRPr lang="en-US" altLang="zh-CN" sz="2000" b="1" dirty="0" smtClean="0">
              <a:solidFill>
                <a:schemeClr val="bg1"/>
              </a:solidFill>
              <a:latin typeface="微软雅黑" panose="020B0503020204020204" pitchFamily="34" charset="-122"/>
              <a:ea typeface="微软雅黑" panose="020B0503020204020204" pitchFamily="34" charset="-122"/>
              <a:sym typeface="+mn-ea"/>
            </a:endParaRPr>
          </a:p>
          <a:p>
            <a:r>
              <a:rPr lang="en-US" altLang="zh-CN" sz="2000" b="1" dirty="0" smtClean="0">
                <a:solidFill>
                  <a:schemeClr val="bg1"/>
                </a:solidFill>
                <a:latin typeface="微软雅黑" panose="020B0503020204020204" pitchFamily="34" charset="-122"/>
                <a:ea typeface="微软雅黑" panose="020B0503020204020204" pitchFamily="34" charset="-122"/>
                <a:sym typeface="+mn-ea"/>
              </a:rPr>
              <a:t>2  </a:t>
            </a:r>
            <a:r>
              <a:rPr lang="zh-CN" altLang="en-US" sz="2000" b="1" dirty="0" smtClean="0">
                <a:solidFill>
                  <a:schemeClr val="bg1"/>
                </a:solidFill>
                <a:latin typeface="微软雅黑" panose="020B0503020204020204" pitchFamily="34" charset="-122"/>
                <a:ea typeface="微软雅黑" panose="020B0503020204020204" pitchFamily="34" charset="-122"/>
                <a:sym typeface="+mn-ea"/>
              </a:rPr>
              <a:t>下载和安装</a:t>
            </a:r>
            <a:endParaRPr lang="zh-CN" altLang="en-US" sz="2000" b="1" dirty="0" smtClean="0">
              <a:solidFill>
                <a:schemeClr val="bg1"/>
              </a:solidFill>
              <a:latin typeface="微软雅黑" panose="020B0503020204020204" pitchFamily="34" charset="-122"/>
              <a:ea typeface="微软雅黑" panose="020B0503020204020204" pitchFamily="34" charset="-122"/>
              <a:sym typeface="+mn-ea"/>
            </a:endParaRPr>
          </a:p>
          <a:p>
            <a:endParaRPr lang="en-US" altLang="zh-CN" sz="2000" b="1" dirty="0" smtClean="0">
              <a:solidFill>
                <a:schemeClr val="bg1"/>
              </a:solidFill>
              <a:latin typeface="微软雅黑" panose="020B0503020204020204" pitchFamily="34" charset="-122"/>
              <a:ea typeface="微软雅黑" panose="020B0503020204020204" pitchFamily="34" charset="-122"/>
              <a:sym typeface="+mn-ea"/>
            </a:endParaRPr>
          </a:p>
          <a:p>
            <a:endParaRPr lang="en-US" altLang="zh-CN" sz="2000" b="1" dirty="0" smtClean="0">
              <a:solidFill>
                <a:schemeClr val="bg1"/>
              </a:solidFill>
              <a:latin typeface="微软雅黑" panose="020B0503020204020204" pitchFamily="34" charset="-122"/>
              <a:ea typeface="微软雅黑" panose="020B0503020204020204" pitchFamily="34" charset="-122"/>
              <a:sym typeface="+mn-ea"/>
            </a:endParaRPr>
          </a:p>
          <a:p>
            <a:r>
              <a:rPr lang="en-US" altLang="zh-CN" sz="2000" b="1" dirty="0" smtClean="0">
                <a:solidFill>
                  <a:schemeClr val="bg1"/>
                </a:solidFill>
                <a:latin typeface="微软雅黑" panose="020B0503020204020204" pitchFamily="34" charset="-122"/>
                <a:ea typeface="微软雅黑" panose="020B0503020204020204" pitchFamily="34" charset="-122"/>
                <a:sym typeface="+mn-ea"/>
              </a:rPr>
              <a:t>3  </a:t>
            </a:r>
            <a:r>
              <a:rPr lang="zh-CN" altLang="en-US" sz="2000" b="1" dirty="0" smtClean="0">
                <a:solidFill>
                  <a:schemeClr val="bg1"/>
                </a:solidFill>
                <a:latin typeface="微软雅黑" panose="020B0503020204020204" pitchFamily="34" charset="-122"/>
                <a:ea typeface="微软雅黑" panose="020B0503020204020204" pitchFamily="34" charset="-122"/>
                <a:sym typeface="+mn-ea"/>
              </a:rPr>
              <a:t>基础使用</a:t>
            </a:r>
            <a:endParaRPr lang="en-ID" sz="2000" b="1" dirty="0">
              <a:solidFill>
                <a:schemeClr val="bg1"/>
              </a:solidFill>
              <a:latin typeface="微软雅黑" panose="020B0503020204020204" pitchFamily="34" charset="-122"/>
              <a:ea typeface="微软雅黑" panose="020B0503020204020204" pitchFamily="34" charset="-122"/>
            </a:endParaRPr>
          </a:p>
        </p:txBody>
      </p:sp>
      <p:sp>
        <p:nvSpPr>
          <p:cNvPr id="92" name="TextBox 38"/>
          <p:cNvSpPr txBox="1"/>
          <p:nvPr/>
        </p:nvSpPr>
        <p:spPr>
          <a:xfrm>
            <a:off x="9337828" y="403643"/>
            <a:ext cx="2368861" cy="215444"/>
          </a:xfrm>
          <a:prstGeom prst="rect">
            <a:avLst/>
          </a:prstGeom>
          <a:noFill/>
        </p:spPr>
        <p:txBody>
          <a:bodyPr wrap="square" rtlCol="0">
            <a:spAutoFit/>
          </a:bodyPr>
          <a:lstStyle/>
          <a:p>
            <a:pPr algn="r"/>
            <a:r>
              <a:rPr lang="en-ID" altLang="zh-CN" sz="800" spc="300" dirty="0">
                <a:solidFill>
                  <a:schemeClr val="bg1">
                    <a:lumMod val="75000"/>
                  </a:schemeClr>
                </a:solidFill>
                <a:latin typeface="微软雅黑" panose="020B0503020204020204" pitchFamily="34" charset="-122"/>
                <a:ea typeface="微软雅黑" panose="020B0503020204020204" pitchFamily="34" charset="-122"/>
              </a:rPr>
              <a:t>GCBD - 202</a:t>
            </a:r>
            <a:r>
              <a:rPr lang="en-US" altLang="zh-CN" sz="800" spc="300" dirty="0">
                <a:solidFill>
                  <a:schemeClr val="bg1">
                    <a:lumMod val="75000"/>
                  </a:schemeClr>
                </a:solidFill>
                <a:latin typeface="微软雅黑" panose="020B0503020204020204" pitchFamily="34" charset="-122"/>
                <a:ea typeface="微软雅黑" panose="020B0503020204020204" pitchFamily="34" charset="-122"/>
              </a:rPr>
              <a:t>1</a:t>
            </a:r>
            <a:endParaRPr lang="en-ID" altLang="zh-CN" sz="800" spc="300" dirty="0">
              <a:solidFill>
                <a:schemeClr val="bg1">
                  <a:lumMod val="75000"/>
                </a:schemeClr>
              </a:solidFill>
              <a:latin typeface="微软雅黑" panose="020B0503020204020204" pitchFamily="34" charset="-122"/>
              <a:ea typeface="微软雅黑" panose="020B0503020204020204" pitchFamily="34" charset="-122"/>
            </a:endParaRPr>
          </a:p>
        </p:txBody>
      </p:sp>
      <p:sp>
        <p:nvSpPr>
          <p:cNvPr id="9" name="TextBox 55"/>
          <p:cNvSpPr txBox="1"/>
          <p:nvPr/>
        </p:nvSpPr>
        <p:spPr>
          <a:xfrm>
            <a:off x="6936105" y="3085465"/>
            <a:ext cx="3467735" cy="1322070"/>
          </a:xfrm>
          <a:prstGeom prst="rect">
            <a:avLst/>
          </a:prstGeom>
          <a:noFill/>
        </p:spPr>
        <p:txBody>
          <a:bodyPr wrap="square" rtlCol="0">
            <a:spAutoFit/>
          </a:bodyPr>
          <a:p>
            <a:r>
              <a:rPr lang="en-US" altLang="zh-CN" sz="2000" b="1" dirty="0" smtClean="0">
                <a:solidFill>
                  <a:schemeClr val="bg1"/>
                </a:solidFill>
                <a:latin typeface="微软雅黑" panose="020B0503020204020204" pitchFamily="34" charset="-122"/>
                <a:ea typeface="微软雅黑" panose="020B0503020204020204" pitchFamily="34" charset="-122"/>
                <a:sym typeface="+mn-ea"/>
              </a:rPr>
              <a:t>4  </a:t>
            </a:r>
            <a:r>
              <a:rPr sz="2000" b="1" dirty="0" smtClean="0">
                <a:solidFill>
                  <a:schemeClr val="bg1"/>
                </a:solidFill>
                <a:latin typeface="微软雅黑" panose="020B0503020204020204" pitchFamily="34" charset="-122"/>
                <a:ea typeface="微软雅黑" panose="020B0503020204020204" pitchFamily="34" charset="-122"/>
                <a:sym typeface="+mn-ea"/>
              </a:rPr>
              <a:t>贵政通应用使用介绍</a:t>
            </a:r>
            <a:endParaRPr sz="2000" b="1" dirty="0" smtClean="0">
              <a:solidFill>
                <a:schemeClr val="bg1"/>
              </a:solidFill>
              <a:latin typeface="微软雅黑" panose="020B0503020204020204" pitchFamily="34" charset="-122"/>
              <a:ea typeface="微软雅黑" panose="020B0503020204020204" pitchFamily="34" charset="-122"/>
              <a:sym typeface="+mn-ea"/>
            </a:endParaRPr>
          </a:p>
          <a:p>
            <a:endParaRPr lang="en-US" altLang="zh-CN" sz="2000" b="1" dirty="0" smtClean="0">
              <a:solidFill>
                <a:schemeClr val="bg1"/>
              </a:solidFill>
              <a:latin typeface="微软雅黑" panose="020B0503020204020204" pitchFamily="34" charset="-122"/>
              <a:ea typeface="微软雅黑" panose="020B0503020204020204" pitchFamily="34" charset="-122"/>
              <a:sym typeface="+mn-ea"/>
            </a:endParaRPr>
          </a:p>
          <a:p>
            <a:endParaRPr lang="en-US" altLang="zh-CN" sz="2000" b="1" dirty="0" smtClean="0">
              <a:solidFill>
                <a:schemeClr val="bg1"/>
              </a:solidFill>
              <a:latin typeface="微软雅黑" panose="020B0503020204020204" pitchFamily="34" charset="-122"/>
              <a:ea typeface="微软雅黑" panose="020B0503020204020204" pitchFamily="34" charset="-122"/>
              <a:sym typeface="+mn-ea"/>
            </a:endParaRPr>
          </a:p>
          <a:p>
            <a:r>
              <a:rPr lang="en-US" altLang="zh-CN" sz="2000" b="1" dirty="0" smtClean="0">
                <a:solidFill>
                  <a:schemeClr val="bg1"/>
                </a:solidFill>
                <a:latin typeface="微软雅黑" panose="020B0503020204020204" pitchFamily="34" charset="-122"/>
                <a:ea typeface="微软雅黑" panose="020B0503020204020204" pitchFamily="34" charset="-122"/>
                <a:sym typeface="+mn-ea"/>
              </a:rPr>
              <a:t>5  </a:t>
            </a:r>
            <a:r>
              <a:rPr lang="zh-CN" altLang="en-US" sz="2000" b="1" dirty="0" smtClean="0">
                <a:solidFill>
                  <a:schemeClr val="bg1"/>
                </a:solidFill>
                <a:latin typeface="微软雅黑" panose="020B0503020204020204" pitchFamily="34" charset="-122"/>
                <a:ea typeface="微软雅黑" panose="020B0503020204020204" pitchFamily="34" charset="-122"/>
                <a:sym typeface="+mn-ea"/>
              </a:rPr>
              <a:t>保障措施及常见问题解答</a:t>
            </a:r>
            <a:endParaRPr lang="zh-CN" altLang="en-US" sz="2000" b="1" dirty="0" smtClean="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220345" y="1183005"/>
            <a:ext cx="10246360" cy="5506720"/>
          </a:xfrm>
          <a:prstGeom prst="rect">
            <a:avLst/>
          </a:prstGeom>
          <a:ln w="12700">
            <a:solidFill>
              <a:srgbClr val="FF0000"/>
            </a:solidFill>
          </a:ln>
        </p:spPr>
      </p:pic>
      <p:sp>
        <p:nvSpPr>
          <p:cNvPr id="5" name="TextBox 9"/>
          <p:cNvSpPr txBox="1"/>
          <p:nvPr/>
        </p:nvSpPr>
        <p:spPr>
          <a:xfrm>
            <a:off x="220345" y="771525"/>
            <a:ext cx="5621020" cy="411480"/>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二、进入贵州省电子政务网，点击右上角的</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帮助中心</a:t>
            </a:r>
            <a:r>
              <a:rPr lang="en-US" altLang="zh-CN" sz="1700">
                <a:latin typeface="微软雅黑" panose="020B0503020204020204" pitchFamily="34" charset="-122"/>
                <a:ea typeface="微软雅黑" panose="020B0503020204020204" pitchFamily="34" charset="-122"/>
                <a:sym typeface="+mn-ea"/>
              </a:rPr>
              <a:t>”</a:t>
            </a:r>
            <a:r>
              <a:rPr lang="zh-CN" sz="1700">
                <a:latin typeface="微软雅黑" panose="020B0503020204020204" pitchFamily="34" charset="-122"/>
                <a:ea typeface="微软雅黑" panose="020B0503020204020204" pitchFamily="34" charset="-122"/>
                <a:sym typeface="+mn-ea"/>
              </a:rPr>
              <a:t>。</a:t>
            </a:r>
            <a:endParaRPr lang="zh-CN" sz="1700">
              <a:latin typeface="微软雅黑" panose="020B0503020204020204" pitchFamily="34" charset="-122"/>
              <a:ea typeface="微软雅黑" panose="020B0503020204020204" pitchFamily="34" charset="-122"/>
              <a:sym typeface="+mn-ea"/>
            </a:endParaRPr>
          </a:p>
        </p:txBody>
      </p:sp>
      <p:sp>
        <p:nvSpPr>
          <p:cNvPr id="3" name="右箭头 2"/>
          <p:cNvSpPr/>
          <p:nvPr/>
        </p:nvSpPr>
        <p:spPr>
          <a:xfrm>
            <a:off x="7718425" y="1587500"/>
            <a:ext cx="1656715" cy="755015"/>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pic>
        <p:nvPicPr>
          <p:cNvPr id="7" name="图片 6"/>
          <p:cNvPicPr>
            <a:picLocks noChangeAspect="1"/>
          </p:cNvPicPr>
          <p:nvPr/>
        </p:nvPicPr>
        <p:blipFill>
          <a:blip r:embed="rId2"/>
          <a:stretch>
            <a:fillRect/>
          </a:stretch>
        </p:blipFill>
        <p:spPr>
          <a:xfrm>
            <a:off x="6179185" y="1678940"/>
            <a:ext cx="1539240" cy="571500"/>
          </a:xfrm>
          <a:prstGeom prst="roundRect">
            <a:avLst/>
          </a:prstGeom>
          <a:ln w="28575">
            <a:solidFill>
              <a:srgbClr val="FF0000"/>
            </a:solidFill>
          </a:ln>
        </p:spPr>
      </p:pic>
      <p:pic>
        <p:nvPicPr>
          <p:cNvPr id="8" name="图片 7"/>
          <p:cNvPicPr>
            <a:picLocks noChangeAspect="1"/>
          </p:cNvPicPr>
          <p:nvPr/>
        </p:nvPicPr>
        <p:blipFill>
          <a:blip r:embed="rId3"/>
          <a:srcRect r="48333" b="40828"/>
          <a:stretch>
            <a:fillRect/>
          </a:stretch>
        </p:blipFill>
        <p:spPr>
          <a:xfrm>
            <a:off x="6407150" y="2965450"/>
            <a:ext cx="5410835" cy="3724275"/>
          </a:xfrm>
          <a:prstGeom prst="rect">
            <a:avLst/>
          </a:prstGeom>
          <a:ln w="12700">
            <a:solidFill>
              <a:srgbClr val="FF0000"/>
            </a:solidFill>
          </a:ln>
        </p:spPr>
      </p:pic>
      <p:pic>
        <p:nvPicPr>
          <p:cNvPr id="10" name="图片 9"/>
          <p:cNvPicPr>
            <a:picLocks noChangeAspect="1"/>
          </p:cNvPicPr>
          <p:nvPr/>
        </p:nvPicPr>
        <p:blipFill>
          <a:blip r:embed="rId4"/>
          <a:stretch>
            <a:fillRect/>
          </a:stretch>
        </p:blipFill>
        <p:spPr>
          <a:xfrm>
            <a:off x="6407150" y="4099560"/>
            <a:ext cx="5411470" cy="440055"/>
          </a:xfrm>
          <a:prstGeom prst="roundRect">
            <a:avLst/>
          </a:prstGeom>
          <a:ln w="28575">
            <a:solidFill>
              <a:srgbClr val="FF0000"/>
            </a:solidFill>
          </a:ln>
        </p:spPr>
      </p:pic>
      <p:sp>
        <p:nvSpPr>
          <p:cNvPr id="9" name="右箭头 8"/>
          <p:cNvSpPr/>
          <p:nvPr/>
        </p:nvSpPr>
        <p:spPr>
          <a:xfrm rot="5400000">
            <a:off x="8085455" y="4678045"/>
            <a:ext cx="1428115" cy="1151255"/>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2694" t="3864" r="1173" b="10413"/>
          <a:stretch>
            <a:fillRect/>
          </a:stretch>
        </p:blipFill>
        <p:spPr>
          <a:xfrm>
            <a:off x="356235" y="1300480"/>
            <a:ext cx="9471660" cy="3324860"/>
          </a:xfrm>
          <a:prstGeom prst="rect">
            <a:avLst/>
          </a:prstGeom>
          <a:ln w="12700">
            <a:solidFill>
              <a:srgbClr val="FF0000"/>
            </a:solidFill>
          </a:ln>
        </p:spPr>
      </p:pic>
      <p:sp>
        <p:nvSpPr>
          <p:cNvPr id="5" name="TextBox 9"/>
          <p:cNvSpPr txBox="1"/>
          <p:nvPr/>
        </p:nvSpPr>
        <p:spPr>
          <a:xfrm>
            <a:off x="220345" y="771525"/>
            <a:ext cx="9962515" cy="411480"/>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三、找到贵政通版块，选择下载</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贵政通（国产机</a:t>
            </a:r>
            <a:r>
              <a:rPr lang="zh-CN" altLang="en-US" sz="1700">
                <a:latin typeface="微软雅黑" panose="020B0503020204020204" pitchFamily="34" charset="-122"/>
                <a:ea typeface="微软雅黑" panose="020B0503020204020204" pitchFamily="34" charset="-122"/>
                <a:sym typeface="+mn-ea"/>
              </a:rPr>
              <a:t>电脑端）安装包</a:t>
            </a:r>
            <a:r>
              <a:rPr lang="zh-CN" sz="1700">
                <a:latin typeface="微软雅黑" panose="020B0503020204020204" pitchFamily="34" charset="-122"/>
                <a:ea typeface="微软雅黑" panose="020B0503020204020204" pitchFamily="34" charset="-122"/>
                <a:sym typeface="+mn-ea"/>
              </a:rPr>
              <a:t>。</a:t>
            </a:r>
            <a:endParaRPr lang="zh-CN" sz="1700">
              <a:latin typeface="微软雅黑" panose="020B0503020204020204" pitchFamily="34" charset="-122"/>
              <a:ea typeface="微软雅黑" panose="020B0503020204020204" pitchFamily="34" charset="-122"/>
              <a:sym typeface="+mn-ea"/>
            </a:endParaRPr>
          </a:p>
        </p:txBody>
      </p:sp>
      <p:pic>
        <p:nvPicPr>
          <p:cNvPr id="6" name="图片 5"/>
          <p:cNvPicPr>
            <a:picLocks noChangeAspect="1"/>
          </p:cNvPicPr>
          <p:nvPr/>
        </p:nvPicPr>
        <p:blipFill>
          <a:blip r:embed="rId2"/>
          <a:srcRect t="2535"/>
          <a:stretch>
            <a:fillRect/>
          </a:stretch>
        </p:blipFill>
        <p:spPr>
          <a:xfrm>
            <a:off x="356235" y="4742815"/>
            <a:ext cx="3878580" cy="1874520"/>
          </a:xfrm>
          <a:prstGeom prst="rect">
            <a:avLst/>
          </a:prstGeom>
          <a:ln w="12700">
            <a:solidFill>
              <a:srgbClr val="FF0000"/>
            </a:solidFill>
          </a:ln>
        </p:spPr>
      </p:pic>
      <p:pic>
        <p:nvPicPr>
          <p:cNvPr id="8" name="图片 7"/>
          <p:cNvPicPr>
            <a:picLocks noChangeAspect="1"/>
          </p:cNvPicPr>
          <p:nvPr/>
        </p:nvPicPr>
        <p:blipFill>
          <a:blip r:embed="rId3"/>
          <a:stretch>
            <a:fillRect/>
          </a:stretch>
        </p:blipFill>
        <p:spPr>
          <a:xfrm>
            <a:off x="5186045" y="5664835"/>
            <a:ext cx="4641850" cy="952500"/>
          </a:xfrm>
          <a:prstGeom prst="rect">
            <a:avLst/>
          </a:prstGeom>
          <a:ln w="12700">
            <a:solidFill>
              <a:srgbClr val="FF0000"/>
            </a:solidFill>
          </a:ln>
        </p:spPr>
      </p:pic>
      <p:sp>
        <p:nvSpPr>
          <p:cNvPr id="9" name="圆角矩形 8"/>
          <p:cNvSpPr/>
          <p:nvPr/>
        </p:nvSpPr>
        <p:spPr>
          <a:xfrm>
            <a:off x="7310755" y="2983230"/>
            <a:ext cx="2517140" cy="164211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7672705" y="3173095"/>
            <a:ext cx="315595" cy="1373505"/>
          </a:xfrm>
          <a:prstGeom prst="rect">
            <a:avLst/>
          </a:prstGeom>
          <a:noFill/>
          <a:ln w="28575">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线形标注 1 11"/>
          <p:cNvSpPr/>
          <p:nvPr/>
        </p:nvSpPr>
        <p:spPr>
          <a:xfrm>
            <a:off x="10182860" y="3173095"/>
            <a:ext cx="1887855" cy="1138555"/>
          </a:xfrm>
          <a:prstGeom prst="borderCallout1">
            <a:avLst>
              <a:gd name="adj1" fmla="val 58482"/>
              <a:gd name="adj2" fmla="val -2461"/>
              <a:gd name="adj3" fmla="val 58931"/>
              <a:gd name="adj4" fmla="val -20056"/>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effectLst/>
                <a:latin typeface="微软雅黑" panose="020B0503020204020204" pitchFamily="34" charset="-122"/>
                <a:ea typeface="微软雅黑" panose="020B0503020204020204" pitchFamily="34" charset="-122"/>
                <a:sym typeface="+mn-ea"/>
              </a:rPr>
              <a:t>根据国产电脑的系统版本下载相应的贵政通版本</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线形标注 1 12"/>
          <p:cNvSpPr/>
          <p:nvPr/>
        </p:nvSpPr>
        <p:spPr>
          <a:xfrm>
            <a:off x="1645285" y="4787265"/>
            <a:ext cx="1887855" cy="433705"/>
          </a:xfrm>
          <a:prstGeom prst="borderCallout1">
            <a:avLst>
              <a:gd name="adj1" fmla="val 100892"/>
              <a:gd name="adj2" fmla="val 50117"/>
              <a:gd name="adj3" fmla="val 353879"/>
              <a:gd name="adj4" fmla="val 49781"/>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选择下载并打开</a:t>
            </a:r>
            <a:endParaRPr lang="zh-CN" altLang="en-US">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线形标注 1 13"/>
          <p:cNvSpPr/>
          <p:nvPr/>
        </p:nvSpPr>
        <p:spPr>
          <a:xfrm>
            <a:off x="5840730" y="4888865"/>
            <a:ext cx="2435225" cy="433705"/>
          </a:xfrm>
          <a:prstGeom prst="borderCallout1">
            <a:avLst>
              <a:gd name="adj1" fmla="val 100892"/>
              <a:gd name="adj2" fmla="val 50117"/>
              <a:gd name="adj3" fmla="val 270424"/>
              <a:gd name="adj4" fmla="val 49778"/>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双击打开安装贵政通</a:t>
            </a:r>
            <a:endParaRPr lang="zh-CN" altLang="en-US">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stretch>
            <a:fillRect/>
          </a:stretch>
        </p:blipFill>
        <p:spPr>
          <a:xfrm>
            <a:off x="4324985" y="3498215"/>
            <a:ext cx="2084070" cy="3204210"/>
          </a:xfrm>
          <a:prstGeom prst="rect">
            <a:avLst/>
          </a:prstGeom>
        </p:spPr>
      </p:pic>
      <p:pic>
        <p:nvPicPr>
          <p:cNvPr id="2" name="图片 1"/>
          <p:cNvPicPr>
            <a:picLocks noChangeAspect="1"/>
          </p:cNvPicPr>
          <p:nvPr/>
        </p:nvPicPr>
        <p:blipFill>
          <a:blip r:embed="rId2"/>
          <a:stretch>
            <a:fillRect/>
          </a:stretch>
        </p:blipFill>
        <p:spPr>
          <a:xfrm>
            <a:off x="496570" y="673100"/>
            <a:ext cx="3307080" cy="2637155"/>
          </a:xfrm>
          <a:prstGeom prst="rect">
            <a:avLst/>
          </a:prstGeom>
          <a:ln w="12700">
            <a:solidFill>
              <a:srgbClr val="FF0000"/>
            </a:solidFill>
          </a:ln>
        </p:spPr>
      </p:pic>
      <p:pic>
        <p:nvPicPr>
          <p:cNvPr id="3" name="图片 2"/>
          <p:cNvPicPr>
            <a:picLocks noChangeAspect="1"/>
          </p:cNvPicPr>
          <p:nvPr/>
        </p:nvPicPr>
        <p:blipFill>
          <a:blip r:embed="rId3"/>
          <a:stretch>
            <a:fillRect/>
          </a:stretch>
        </p:blipFill>
        <p:spPr>
          <a:xfrm>
            <a:off x="4403090" y="662940"/>
            <a:ext cx="3362960" cy="2650490"/>
          </a:xfrm>
          <a:prstGeom prst="rect">
            <a:avLst/>
          </a:prstGeom>
          <a:ln w="12700">
            <a:solidFill>
              <a:srgbClr val="FF0000"/>
            </a:solidFill>
          </a:ln>
        </p:spPr>
      </p:pic>
      <p:pic>
        <p:nvPicPr>
          <p:cNvPr id="4" name="图片 3"/>
          <p:cNvPicPr>
            <a:picLocks noChangeAspect="1"/>
          </p:cNvPicPr>
          <p:nvPr/>
        </p:nvPicPr>
        <p:blipFill>
          <a:blip r:embed="rId4"/>
          <a:stretch>
            <a:fillRect/>
          </a:stretch>
        </p:blipFill>
        <p:spPr>
          <a:xfrm>
            <a:off x="8430260" y="662940"/>
            <a:ext cx="3336290" cy="2647315"/>
          </a:xfrm>
          <a:prstGeom prst="rect">
            <a:avLst/>
          </a:prstGeom>
          <a:ln w="12700">
            <a:solidFill>
              <a:srgbClr val="FF0000"/>
            </a:solidFill>
          </a:ln>
        </p:spPr>
      </p:pic>
      <p:pic>
        <p:nvPicPr>
          <p:cNvPr id="6" name="图片 5"/>
          <p:cNvPicPr>
            <a:picLocks noChangeAspect="1"/>
          </p:cNvPicPr>
          <p:nvPr/>
        </p:nvPicPr>
        <p:blipFill>
          <a:blip r:embed="rId5"/>
          <a:stretch>
            <a:fillRect/>
          </a:stretch>
        </p:blipFill>
        <p:spPr>
          <a:xfrm>
            <a:off x="495935" y="3775075"/>
            <a:ext cx="3323590" cy="2650490"/>
          </a:xfrm>
          <a:prstGeom prst="rect">
            <a:avLst/>
          </a:prstGeom>
          <a:ln w="12700">
            <a:solidFill>
              <a:srgbClr val="FF0000"/>
            </a:solidFill>
          </a:ln>
        </p:spPr>
      </p:pic>
      <p:pic>
        <p:nvPicPr>
          <p:cNvPr id="7" name="图片 6"/>
          <p:cNvPicPr>
            <a:picLocks noChangeAspect="1"/>
          </p:cNvPicPr>
          <p:nvPr/>
        </p:nvPicPr>
        <p:blipFill>
          <a:blip r:embed="rId6"/>
          <a:stretch>
            <a:fillRect/>
          </a:stretch>
        </p:blipFill>
        <p:spPr>
          <a:xfrm>
            <a:off x="6801485" y="3498850"/>
            <a:ext cx="2244725" cy="3203575"/>
          </a:xfrm>
          <a:prstGeom prst="rect">
            <a:avLst/>
          </a:prstGeom>
          <a:ln w="12700">
            <a:solidFill>
              <a:srgbClr val="FF0000"/>
            </a:solidFill>
          </a:ln>
        </p:spPr>
      </p:pic>
      <p:pic>
        <p:nvPicPr>
          <p:cNvPr id="8" name="图片 7"/>
          <p:cNvPicPr>
            <a:picLocks noChangeAspect="1"/>
          </p:cNvPicPr>
          <p:nvPr/>
        </p:nvPicPr>
        <p:blipFill>
          <a:blip r:embed="rId7"/>
          <a:stretch>
            <a:fillRect/>
          </a:stretch>
        </p:blipFill>
        <p:spPr>
          <a:xfrm>
            <a:off x="9498965" y="3498215"/>
            <a:ext cx="2267585" cy="3202940"/>
          </a:xfrm>
          <a:prstGeom prst="rect">
            <a:avLst/>
          </a:prstGeom>
          <a:ln w="12700">
            <a:solidFill>
              <a:srgbClr val="FF0000"/>
            </a:solidFill>
          </a:ln>
        </p:spPr>
      </p:pic>
      <p:sp>
        <p:nvSpPr>
          <p:cNvPr id="13" name="线形标注 1 12"/>
          <p:cNvSpPr/>
          <p:nvPr/>
        </p:nvSpPr>
        <p:spPr>
          <a:xfrm>
            <a:off x="4669790" y="672465"/>
            <a:ext cx="2852420" cy="594360"/>
          </a:xfrm>
          <a:prstGeom prst="borderCallout1">
            <a:avLst>
              <a:gd name="adj1" fmla="val 100892"/>
              <a:gd name="adj2" fmla="val 50117"/>
              <a:gd name="adj3" fmla="val 263354"/>
              <a:gd name="adj4" fmla="val 49777"/>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输入开密码，</a:t>
            </a:r>
            <a:endParaRPr lang="zh-CN" altLang="en-US">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zh-CN" altLang="en-US">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默认开机密码为</a:t>
            </a:r>
            <a:r>
              <a:rPr lang="en-US" altLang="zh-C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123123</a:t>
            </a:r>
            <a:endParaRPr lang="en-US" altLang="zh-C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线形标注 1 13"/>
          <p:cNvSpPr/>
          <p:nvPr/>
        </p:nvSpPr>
        <p:spPr>
          <a:xfrm>
            <a:off x="8593455" y="672465"/>
            <a:ext cx="3009265" cy="594360"/>
          </a:xfrm>
          <a:prstGeom prst="borderCallout1">
            <a:avLst>
              <a:gd name="adj1" fmla="val 100892"/>
              <a:gd name="adj2" fmla="val 50117"/>
              <a:gd name="adj3" fmla="val 402350"/>
              <a:gd name="adj4" fmla="val 49778"/>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安装进度条，显示安装进度</a:t>
            </a:r>
            <a:endParaRPr lang="zh-C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线形标注 1 14"/>
          <p:cNvSpPr/>
          <p:nvPr/>
        </p:nvSpPr>
        <p:spPr>
          <a:xfrm>
            <a:off x="2032000" y="5099050"/>
            <a:ext cx="1245870" cy="390525"/>
          </a:xfrm>
          <a:prstGeom prst="borderCallout1">
            <a:avLst>
              <a:gd name="adj1" fmla="val 100892"/>
              <a:gd name="adj2" fmla="val 50117"/>
              <a:gd name="adj3" fmla="val 223252"/>
              <a:gd name="adj4" fmla="val 49796"/>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点击完成</a:t>
            </a:r>
            <a:endParaRPr lang="zh-CN" altLang="en-US">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线形标注 1 15"/>
          <p:cNvSpPr/>
          <p:nvPr/>
        </p:nvSpPr>
        <p:spPr>
          <a:xfrm>
            <a:off x="1534795" y="2036445"/>
            <a:ext cx="1245870" cy="408940"/>
          </a:xfrm>
          <a:prstGeom prst="borderCallout1">
            <a:avLst>
              <a:gd name="adj1" fmla="val 100892"/>
              <a:gd name="adj2" fmla="val 50117"/>
              <a:gd name="adj3" fmla="val 180555"/>
              <a:gd name="adj4" fmla="val 49796"/>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点击安装</a:t>
            </a:r>
            <a:endParaRPr lang="zh-CN" altLang="en-US">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线形标注 1 16"/>
          <p:cNvSpPr/>
          <p:nvPr/>
        </p:nvSpPr>
        <p:spPr>
          <a:xfrm>
            <a:off x="4502150" y="5206365"/>
            <a:ext cx="1800225" cy="640715"/>
          </a:xfrm>
          <a:prstGeom prst="borderCallout1">
            <a:avLst>
              <a:gd name="adj1" fmla="val -1982"/>
              <a:gd name="adj2" fmla="val 36719"/>
              <a:gd name="adj3" fmla="val -196630"/>
              <a:gd name="adj4" fmla="val 35873"/>
            </a:avLst>
          </a:prstGeom>
          <a:solidFill>
            <a:schemeClr val="tx2">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右击贵政通，</a:t>
            </a:r>
            <a:endParaRPr lang="zh-CN" altLang="en-US">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zh-CN" altLang="en-US">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选择发送到桌面</a:t>
            </a:r>
            <a:endParaRPr lang="zh-CN" altLang="en-US">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9" name="圆角矩形 18"/>
          <p:cNvSpPr/>
          <p:nvPr/>
        </p:nvSpPr>
        <p:spPr>
          <a:xfrm>
            <a:off x="5300345" y="4103370"/>
            <a:ext cx="944880" cy="22987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右箭头 22"/>
          <p:cNvSpPr/>
          <p:nvPr/>
        </p:nvSpPr>
        <p:spPr>
          <a:xfrm>
            <a:off x="3803650" y="1801495"/>
            <a:ext cx="751205" cy="64389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右箭头 27"/>
          <p:cNvSpPr/>
          <p:nvPr/>
        </p:nvSpPr>
        <p:spPr>
          <a:xfrm>
            <a:off x="7766050" y="1801495"/>
            <a:ext cx="751205" cy="64389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右箭头 28"/>
          <p:cNvSpPr/>
          <p:nvPr/>
        </p:nvSpPr>
        <p:spPr>
          <a:xfrm>
            <a:off x="3819525" y="4779010"/>
            <a:ext cx="751205" cy="64389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右箭头 29"/>
          <p:cNvSpPr/>
          <p:nvPr/>
        </p:nvSpPr>
        <p:spPr>
          <a:xfrm>
            <a:off x="6409055" y="4777740"/>
            <a:ext cx="751205" cy="64389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右箭头 30"/>
          <p:cNvSpPr/>
          <p:nvPr/>
        </p:nvSpPr>
        <p:spPr>
          <a:xfrm>
            <a:off x="9046210" y="4777740"/>
            <a:ext cx="751205" cy="64389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9525"/>
            <a:ext cx="12192000" cy="6858000"/>
            <a:chOff x="0" y="0"/>
            <a:chExt cx="12192000" cy="6858000"/>
          </a:xfrm>
        </p:grpSpPr>
        <p:grpSp>
          <p:nvGrpSpPr>
            <p:cNvPr id="22" name="组合 21"/>
            <p:cNvGrpSpPr/>
            <p:nvPr/>
          </p:nvGrpSpPr>
          <p:grpSpPr>
            <a:xfrm>
              <a:off x="0" y="0"/>
              <a:ext cx="12192000" cy="6858000"/>
              <a:chOff x="13074" y="2890390"/>
              <a:chExt cx="12192000" cy="6858000"/>
            </a:xfrm>
          </p:grpSpPr>
          <p:sp>
            <p:nvSpPr>
              <p:cNvPr id="32" name="Rectangle 15"/>
              <p:cNvSpPr/>
              <p:nvPr/>
            </p:nvSpPr>
            <p:spPr>
              <a:xfrm>
                <a:off x="13074" y="2890390"/>
                <a:ext cx="12192000" cy="6858000"/>
              </a:xfrm>
              <a:prstGeom prst="rect">
                <a:avLst/>
              </a:prstGeom>
              <a:gradFill>
                <a:gsLst>
                  <a:gs pos="0">
                    <a:srgbClr val="2F90D8">
                      <a:alpha val="80000"/>
                    </a:srgbClr>
                  </a:gs>
                  <a:gs pos="42000">
                    <a:srgbClr val="3354B5">
                      <a:alpha val="90000"/>
                    </a:srgbClr>
                  </a:gs>
                  <a:gs pos="100000">
                    <a:srgbClr val="363B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3" name="Parallelogram 21"/>
              <p:cNvSpPr/>
              <p:nvPr/>
            </p:nvSpPr>
            <p:spPr>
              <a:xfrm>
                <a:off x="812064" y="2890390"/>
                <a:ext cx="8442664" cy="6858000"/>
              </a:xfrm>
              <a:prstGeom prst="parallelogram">
                <a:avLst>
                  <a:gd name="adj" fmla="val 47269"/>
                </a:avLst>
              </a:prstGeom>
              <a:gradFill flip="none" rotWithShape="1">
                <a:gsLst>
                  <a:gs pos="0">
                    <a:srgbClr val="2F90D8">
                      <a:alpha val="0"/>
                    </a:srgbClr>
                  </a:gs>
                  <a:gs pos="42000">
                    <a:srgbClr val="3354B5">
                      <a:alpha val="80000"/>
                    </a:srgbClr>
                  </a:gs>
                  <a:gs pos="94805">
                    <a:srgbClr val="361F97">
                      <a:alpha val="5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4" name="Parallelogram 25"/>
              <p:cNvSpPr/>
              <p:nvPr/>
            </p:nvSpPr>
            <p:spPr>
              <a:xfrm>
                <a:off x="5233144" y="2890390"/>
                <a:ext cx="5523385" cy="6858000"/>
              </a:xfrm>
              <a:prstGeom prst="parallelogram">
                <a:avLst>
                  <a:gd name="adj" fmla="val 59484"/>
                </a:avLst>
              </a:prstGeom>
              <a:gradFill>
                <a:gsLst>
                  <a:gs pos="0">
                    <a:srgbClr val="2F90D8">
                      <a:alpha val="0"/>
                    </a:srgbClr>
                  </a:gs>
                  <a:gs pos="42000">
                    <a:srgbClr val="3354B5">
                      <a:alpha val="90000"/>
                    </a:srgbClr>
                  </a:gs>
                  <a:gs pos="94805">
                    <a:srgbClr val="361F9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5536" y="3227582"/>
                <a:ext cx="1314455" cy="313158"/>
              </a:xfrm>
              <a:prstGeom prst="rect">
                <a:avLst/>
              </a:prstGeom>
            </p:spPr>
          </p:pic>
          <p:sp>
            <p:nvSpPr>
              <p:cNvPr id="36" name="TextBox 38"/>
              <p:cNvSpPr txBox="1"/>
              <p:nvPr/>
            </p:nvSpPr>
            <p:spPr>
              <a:xfrm>
                <a:off x="9350902" y="3294033"/>
                <a:ext cx="2368861" cy="215444"/>
              </a:xfrm>
              <a:prstGeom prst="rect">
                <a:avLst/>
              </a:prstGeom>
              <a:noFill/>
            </p:spPr>
            <p:txBody>
              <a:bodyPr wrap="square" rtlCol="0">
                <a:spAutoFit/>
              </a:bodyPr>
              <a:lstStyle/>
              <a:p>
                <a:pPr algn="r"/>
                <a:r>
                  <a:rPr lang="en-ID" altLang="zh-CN" sz="800" spc="300" dirty="0">
                    <a:solidFill>
                      <a:schemeClr val="bg1">
                        <a:lumMod val="75000"/>
                      </a:schemeClr>
                    </a:solidFill>
                    <a:latin typeface="微软雅黑" panose="020B0503020204020204" pitchFamily="34" charset="-122"/>
                    <a:ea typeface="微软雅黑" panose="020B0503020204020204" pitchFamily="34" charset="-122"/>
                  </a:rPr>
                  <a:t>GCBD - </a:t>
                </a:r>
                <a:r>
                  <a:rPr lang="en-US" altLang="zh-CN" sz="800" spc="300" dirty="0">
                    <a:solidFill>
                      <a:schemeClr val="bg1">
                        <a:lumMod val="75000"/>
                      </a:schemeClr>
                    </a:solidFill>
                    <a:latin typeface="微软雅黑" panose="020B0503020204020204" pitchFamily="34" charset="-122"/>
                    <a:ea typeface="微软雅黑" panose="020B0503020204020204" pitchFamily="34" charset="-122"/>
                  </a:rPr>
                  <a:t>2021</a:t>
                </a:r>
                <a:endParaRPr lang="en-ID" altLang="zh-CN" sz="800" spc="300" dirty="0">
                  <a:solidFill>
                    <a:schemeClr val="bg1">
                      <a:lumMod val="75000"/>
                    </a:schemeClr>
                  </a:solidFill>
                  <a:latin typeface="微软雅黑" panose="020B0503020204020204" pitchFamily="34" charset="-122"/>
                  <a:ea typeface="微软雅黑" panose="020B0503020204020204" pitchFamily="34" charset="-122"/>
                </a:endParaRPr>
              </a:p>
            </p:txBody>
          </p:sp>
        </p:grpSp>
        <p:pic>
          <p:nvPicPr>
            <p:cNvPr id="23" name="图片 22"/>
            <p:cNvPicPr>
              <a:picLocks noChangeAspect="1"/>
            </p:cNvPicPr>
            <p:nvPr/>
          </p:nvPicPr>
          <p:blipFill rotWithShape="1">
            <a:blip r:embed="rId2">
              <a:duotone>
                <a:schemeClr val="accent1">
                  <a:shade val="45000"/>
                  <a:satMod val="135000"/>
                </a:schemeClr>
                <a:prstClr val="white"/>
              </a:duotone>
            </a:blip>
            <a:srcRect t="49798" b="8887"/>
            <a:stretch>
              <a:fillRect/>
            </a:stretch>
          </p:blipFill>
          <p:spPr>
            <a:xfrm>
              <a:off x="2635649" y="1042713"/>
              <a:ext cx="6920702" cy="5805762"/>
            </a:xfrm>
            <a:prstGeom prst="rect">
              <a:avLst/>
            </a:prstGeom>
          </p:spPr>
        </p:pic>
      </p:grpSp>
      <p:sp>
        <p:nvSpPr>
          <p:cNvPr id="17" name="íśḻíḓè"/>
          <p:cNvSpPr txBox="1"/>
          <p:nvPr/>
        </p:nvSpPr>
        <p:spPr>
          <a:xfrm>
            <a:off x="6197675" y="1975962"/>
            <a:ext cx="1795661" cy="1951444"/>
          </a:xfrm>
          <a:prstGeom prst="rect">
            <a:avLst/>
          </a:prstGeom>
        </p:spPr>
        <p:txBody>
          <a:bodyPr vert="horz" lIns="91440" tIns="45720" rIns="91440" bIns="45720" rtlCol="0" anchor="b">
            <a:normAutofit fontScale="650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zh-CN" altLang="en-US" sz="19400" dirty="0">
              <a:gradFill>
                <a:gsLst>
                  <a:gs pos="29000">
                    <a:schemeClr val="bg1"/>
                  </a:gs>
                  <a:gs pos="76000">
                    <a:schemeClr val="bg1">
                      <a:alpha val="0"/>
                    </a:schemeClr>
                  </a:gs>
                </a:gsLst>
                <a:lin ang="8100000" scaled="1"/>
              </a:gradFill>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p:txBody>
      </p:sp>
      <p:sp>
        <p:nvSpPr>
          <p:cNvPr id="2" name="TextBox 39"/>
          <p:cNvSpPr txBox="1"/>
          <p:nvPr/>
        </p:nvSpPr>
        <p:spPr>
          <a:xfrm>
            <a:off x="4425950" y="2989580"/>
            <a:ext cx="3340100" cy="706755"/>
          </a:xfrm>
          <a:prstGeom prst="rect">
            <a:avLst/>
          </a:prstGeom>
          <a:noFill/>
        </p:spPr>
        <p:txBody>
          <a:bodyPr wrap="square" rtlCol="0">
            <a:spAutoFit/>
          </a:bodyPr>
          <a:lstStyle/>
          <a:p>
            <a:pPr algn="ctr"/>
            <a:r>
              <a:rPr lang="en-US" altLang="zh-CN" sz="4000"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rPr>
              <a:t>3</a:t>
            </a:r>
            <a:r>
              <a:rPr lang="zh-CN" altLang="en-US" sz="4000"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rPr>
              <a:t>、基础使用</a:t>
            </a:r>
            <a:endParaRPr lang="zh-CN" altLang="en-US" sz="4000"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52145" y="2030095"/>
            <a:ext cx="2197100" cy="4730750"/>
            <a:chOff x="1027" y="3197"/>
            <a:chExt cx="3460" cy="7450"/>
          </a:xfrm>
        </p:grpSpPr>
        <p:pic>
          <p:nvPicPr>
            <p:cNvPr id="11" name="图片 10"/>
            <p:cNvPicPr>
              <a:picLocks noChangeAspect="1"/>
            </p:cNvPicPr>
            <p:nvPr/>
          </p:nvPicPr>
          <p:blipFill>
            <a:blip r:embed="rId1">
              <a:lum contrast="18000"/>
            </a:blip>
            <a:stretch>
              <a:fillRect/>
            </a:stretch>
          </p:blipFill>
          <p:spPr>
            <a:xfrm>
              <a:off x="1028" y="3197"/>
              <a:ext cx="3444" cy="7451"/>
            </a:xfrm>
            <a:prstGeom prst="rect">
              <a:avLst/>
            </a:prstGeom>
            <a:ln w="28575">
              <a:solidFill>
                <a:srgbClr val="FF0000"/>
              </a:solidFill>
            </a:ln>
          </p:spPr>
        </p:pic>
        <p:pic>
          <p:nvPicPr>
            <p:cNvPr id="2" name="图片 1"/>
            <p:cNvPicPr>
              <a:picLocks noChangeAspect="1"/>
            </p:cNvPicPr>
            <p:nvPr>
              <p:custDataLst>
                <p:tags r:id="rId2"/>
              </p:custDataLst>
            </p:nvPr>
          </p:nvPicPr>
          <p:blipFill>
            <a:blip r:embed="rId3">
              <a:lum contrast="18000"/>
            </a:blip>
            <a:srcRect t="14376" b="2140"/>
            <a:stretch>
              <a:fillRect/>
            </a:stretch>
          </p:blipFill>
          <p:spPr>
            <a:xfrm>
              <a:off x="1027" y="4350"/>
              <a:ext cx="3461" cy="6243"/>
            </a:xfrm>
            <a:prstGeom prst="rect">
              <a:avLst/>
            </a:prstGeom>
            <a:ln w="28575">
              <a:noFill/>
            </a:ln>
          </p:spPr>
        </p:pic>
      </p:grpSp>
      <p:sp>
        <p:nvSpPr>
          <p:cNvPr id="28" name="矩形 27"/>
          <p:cNvSpPr/>
          <p:nvPr/>
        </p:nvSpPr>
        <p:spPr>
          <a:xfrm>
            <a:off x="499933" y="744664"/>
            <a:ext cx="592836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使用</a:t>
            </a:r>
            <a:r>
              <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a:t>
            </a:r>
            <a:r>
              <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贵政通消息界面（一）</a:t>
            </a:r>
            <a:endPar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endParaRPr>
          </a:p>
        </p:txBody>
      </p:sp>
      <p:sp>
        <p:nvSpPr>
          <p:cNvPr id="13" name="TextBox 9"/>
          <p:cNvSpPr txBox="1"/>
          <p:nvPr/>
        </p:nvSpPr>
        <p:spPr>
          <a:xfrm>
            <a:off x="499745" y="1297940"/>
            <a:ext cx="5490210" cy="411480"/>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首次登录进入贵政通，按顶部提示进行相关设置。</a:t>
            </a:r>
            <a:endParaRPr lang="zh-CN" sz="1700">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4">
            <a:lum contrast="18000"/>
          </a:blip>
          <a:stretch>
            <a:fillRect/>
          </a:stretch>
        </p:blipFill>
        <p:spPr>
          <a:xfrm>
            <a:off x="4229100" y="2030730"/>
            <a:ext cx="2183765" cy="4732020"/>
          </a:xfrm>
          <a:prstGeom prst="rect">
            <a:avLst/>
          </a:prstGeom>
          <a:ln w="28575">
            <a:solidFill>
              <a:srgbClr val="FF0000"/>
            </a:solidFill>
          </a:ln>
        </p:spPr>
      </p:pic>
      <p:pic>
        <p:nvPicPr>
          <p:cNvPr id="6" name="图片 5"/>
          <p:cNvPicPr>
            <a:picLocks noChangeAspect="1"/>
          </p:cNvPicPr>
          <p:nvPr/>
        </p:nvPicPr>
        <p:blipFill>
          <a:blip r:embed="rId5">
            <a:lum contrast="18000"/>
          </a:blip>
          <a:stretch>
            <a:fillRect/>
          </a:stretch>
        </p:blipFill>
        <p:spPr>
          <a:xfrm>
            <a:off x="6918960" y="2030730"/>
            <a:ext cx="2183130" cy="4730750"/>
          </a:xfrm>
          <a:prstGeom prst="rect">
            <a:avLst/>
          </a:prstGeom>
          <a:ln w="28575">
            <a:solidFill>
              <a:srgbClr val="FF0000"/>
            </a:solidFill>
          </a:ln>
        </p:spPr>
      </p:pic>
      <p:pic>
        <p:nvPicPr>
          <p:cNvPr id="7" name="图片 6"/>
          <p:cNvPicPr>
            <a:picLocks noChangeAspect="1"/>
          </p:cNvPicPr>
          <p:nvPr/>
        </p:nvPicPr>
        <p:blipFill>
          <a:blip r:embed="rId6">
            <a:lum contrast="18000"/>
          </a:blip>
          <a:stretch>
            <a:fillRect/>
          </a:stretch>
        </p:blipFill>
        <p:spPr>
          <a:xfrm>
            <a:off x="9551035" y="2030730"/>
            <a:ext cx="2183130" cy="4730750"/>
          </a:xfrm>
          <a:prstGeom prst="rect">
            <a:avLst/>
          </a:prstGeom>
          <a:ln w="28575">
            <a:solidFill>
              <a:srgbClr val="FF0000"/>
            </a:solidFill>
          </a:ln>
        </p:spPr>
      </p:pic>
      <p:sp>
        <p:nvSpPr>
          <p:cNvPr id="8" name="矩形 7"/>
          <p:cNvSpPr/>
          <p:nvPr/>
        </p:nvSpPr>
        <p:spPr>
          <a:xfrm>
            <a:off x="4113530" y="5765800"/>
            <a:ext cx="2386965" cy="369570"/>
          </a:xfrm>
          <a:prstGeom prst="rect">
            <a:avLst/>
          </a:prstGeom>
          <a:noFill/>
          <a:ln w="38100">
            <a:solidFill>
              <a:srgbClr val="1E90F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6816725" y="3168015"/>
            <a:ext cx="2386965" cy="369570"/>
          </a:xfrm>
          <a:prstGeom prst="rect">
            <a:avLst/>
          </a:prstGeom>
          <a:noFill/>
          <a:ln w="38100">
            <a:solidFill>
              <a:srgbClr val="1E90F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9410065" y="2209800"/>
            <a:ext cx="2386965" cy="369570"/>
          </a:xfrm>
          <a:prstGeom prst="rect">
            <a:avLst/>
          </a:prstGeom>
          <a:noFill/>
          <a:ln w="38100">
            <a:solidFill>
              <a:srgbClr val="1E90F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9410065" y="2797810"/>
            <a:ext cx="2386965" cy="369570"/>
          </a:xfrm>
          <a:prstGeom prst="rect">
            <a:avLst/>
          </a:prstGeom>
          <a:noFill/>
          <a:ln w="38100">
            <a:solidFill>
              <a:srgbClr val="1E90F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右箭头标注 13"/>
          <p:cNvSpPr/>
          <p:nvPr/>
        </p:nvSpPr>
        <p:spPr>
          <a:xfrm>
            <a:off x="532130" y="2450465"/>
            <a:ext cx="3526790" cy="300990"/>
          </a:xfrm>
          <a:prstGeom prst="rightArrowCallout">
            <a:avLst>
              <a:gd name="adj1" fmla="val 25000"/>
              <a:gd name="adj2" fmla="val 25000"/>
              <a:gd name="adj3" fmla="val 25000"/>
              <a:gd name="adj4" fmla="val 70045"/>
            </a:avLst>
          </a:prstGeom>
          <a:noFill/>
          <a:ln w="38100"/>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6919595" y="1002665"/>
            <a:ext cx="4814570" cy="988695"/>
          </a:xfrm>
          <a:prstGeom prst="rect">
            <a:avLst/>
          </a:prstGeom>
          <a:solidFill>
            <a:schemeClr val="bg2"/>
          </a:solidFill>
          <a:ln w="38100">
            <a:solidFill>
              <a:srgbClr val="00B0F0"/>
            </a:solidFill>
            <a:prstDash val="sysDot"/>
          </a:ln>
        </p:spPr>
        <p:txBody>
          <a:bodyPr wrap="square" rtlCol="0" anchor="t">
            <a:spAutoFit/>
          </a:bodyPr>
          <a:p>
            <a:pPr lvl="0" algn="ctr" fontAlgn="auto">
              <a:lnSpc>
                <a:spcPts val="3500"/>
              </a:lnSpc>
              <a:buClrTx/>
              <a:buSzTx/>
              <a:buFontTx/>
            </a:pPr>
            <a:r>
              <a:rPr lang="zh-CN" sz="2800" b="1" spc="500">
                <a:solidFill>
                  <a:srgbClr val="FF0000"/>
                </a:solidFill>
                <a:uFillTx/>
                <a:latin typeface="微软雅黑" panose="020B0503020204020204" pitchFamily="34" charset="-122"/>
                <a:ea typeface="微软雅黑" panose="020B0503020204020204" pitchFamily="34" charset="-122"/>
                <a:sym typeface="+mn-ea"/>
              </a:rPr>
              <a:t>贵政通属非涉密平台，</a:t>
            </a:r>
            <a:endParaRPr lang="zh-CN" sz="2800" b="1" spc="500">
              <a:solidFill>
                <a:srgbClr val="FF0000"/>
              </a:solidFill>
              <a:uFillTx/>
              <a:latin typeface="微软雅黑" panose="020B0503020204020204" pitchFamily="34" charset="-122"/>
              <a:ea typeface="微软雅黑" panose="020B0503020204020204" pitchFamily="34" charset="-122"/>
              <a:sym typeface="+mn-ea"/>
            </a:endParaRPr>
          </a:p>
          <a:p>
            <a:pPr lvl="0" algn="ctr" fontAlgn="auto">
              <a:lnSpc>
                <a:spcPts val="3500"/>
              </a:lnSpc>
              <a:buClrTx/>
              <a:buSzTx/>
              <a:buFontTx/>
            </a:pPr>
            <a:r>
              <a:rPr lang="zh-CN" sz="2800" b="1" spc="500">
                <a:solidFill>
                  <a:srgbClr val="FF0000"/>
                </a:solidFill>
                <a:uFillTx/>
                <a:latin typeface="微软雅黑" panose="020B0503020204020204" pitchFamily="34" charset="-122"/>
                <a:ea typeface="微软雅黑" panose="020B0503020204020204" pitchFamily="34" charset="-122"/>
                <a:sym typeface="+mn-ea"/>
              </a:rPr>
              <a:t>严禁处理涉密信息！</a:t>
            </a:r>
            <a:endParaRPr lang="zh-CN" sz="2800" b="1" spc="500">
              <a:solidFill>
                <a:srgbClr val="FF0000"/>
              </a:solidFill>
              <a:uFillTx/>
              <a:latin typeface="微软雅黑" panose="020B0503020204020204" pitchFamily="34" charset="-122"/>
              <a:ea typeface="微软雅黑" panose="020B0503020204020204" pitchFamily="34" charset="-122"/>
              <a:sym typeface="+mn-ea"/>
            </a:endParaRPr>
          </a:p>
        </p:txBody>
      </p:sp>
    </p:spTree>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534223" y="733234"/>
            <a:ext cx="592836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使用</a:t>
            </a:r>
            <a:r>
              <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a:t>
            </a:r>
            <a:r>
              <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贵政通消息界面（二）</a:t>
            </a:r>
            <a:endPar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endParaRPr>
          </a:p>
        </p:txBody>
      </p:sp>
      <p:pic>
        <p:nvPicPr>
          <p:cNvPr id="4" name="图片 3"/>
          <p:cNvPicPr>
            <a:picLocks noChangeAspect="1"/>
          </p:cNvPicPr>
          <p:nvPr/>
        </p:nvPicPr>
        <p:blipFill>
          <a:blip r:embed="rId1">
            <a:lum contrast="18000"/>
          </a:blip>
          <a:stretch>
            <a:fillRect/>
          </a:stretch>
        </p:blipFill>
        <p:spPr>
          <a:xfrm>
            <a:off x="638175" y="1794510"/>
            <a:ext cx="2208530" cy="4785995"/>
          </a:xfrm>
          <a:prstGeom prst="rect">
            <a:avLst/>
          </a:prstGeom>
          <a:ln w="28575">
            <a:solidFill>
              <a:srgbClr val="FF0000"/>
            </a:solidFill>
          </a:ln>
        </p:spPr>
      </p:pic>
      <p:pic>
        <p:nvPicPr>
          <p:cNvPr id="9" name="图片 8"/>
          <p:cNvPicPr>
            <a:picLocks noChangeAspect="1"/>
          </p:cNvPicPr>
          <p:nvPr/>
        </p:nvPicPr>
        <p:blipFill>
          <a:blip r:embed="rId2">
            <a:lum contrast="18000"/>
          </a:blip>
          <a:stretch>
            <a:fillRect/>
          </a:stretch>
        </p:blipFill>
        <p:spPr>
          <a:xfrm>
            <a:off x="4853305" y="1795145"/>
            <a:ext cx="2207895" cy="4785360"/>
          </a:xfrm>
          <a:prstGeom prst="rect">
            <a:avLst/>
          </a:prstGeom>
          <a:ln w="28575">
            <a:solidFill>
              <a:srgbClr val="FF0000"/>
            </a:solidFill>
          </a:ln>
        </p:spPr>
      </p:pic>
      <p:pic>
        <p:nvPicPr>
          <p:cNvPr id="10" name="图片 9"/>
          <p:cNvPicPr>
            <a:picLocks noChangeAspect="1"/>
          </p:cNvPicPr>
          <p:nvPr/>
        </p:nvPicPr>
        <p:blipFill>
          <a:blip r:embed="rId3">
            <a:lum contrast="18000"/>
          </a:blip>
          <a:stretch>
            <a:fillRect/>
          </a:stretch>
        </p:blipFill>
        <p:spPr>
          <a:xfrm>
            <a:off x="9226550" y="1887855"/>
            <a:ext cx="2207895" cy="4785360"/>
          </a:xfrm>
          <a:prstGeom prst="rect">
            <a:avLst/>
          </a:prstGeom>
          <a:ln w="28575">
            <a:solidFill>
              <a:srgbClr val="FF0000"/>
            </a:solidFill>
          </a:ln>
        </p:spPr>
      </p:pic>
      <p:sp>
        <p:nvSpPr>
          <p:cNvPr id="12" name="矩形 11"/>
          <p:cNvSpPr/>
          <p:nvPr/>
        </p:nvSpPr>
        <p:spPr>
          <a:xfrm>
            <a:off x="534035" y="5349875"/>
            <a:ext cx="2386965" cy="369570"/>
          </a:xfrm>
          <a:prstGeom prst="rect">
            <a:avLst/>
          </a:prstGeom>
          <a:noFill/>
          <a:ln w="38100">
            <a:solidFill>
              <a:srgbClr val="1E90F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6506210" y="3075940"/>
            <a:ext cx="448310" cy="1881505"/>
          </a:xfrm>
          <a:prstGeom prst="rect">
            <a:avLst/>
          </a:prstGeom>
          <a:noFill/>
          <a:ln w="38100">
            <a:solidFill>
              <a:srgbClr val="1E90F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4674235" y="5442585"/>
            <a:ext cx="2524760" cy="1050290"/>
          </a:xfrm>
          <a:prstGeom prst="rect">
            <a:avLst/>
          </a:prstGeom>
          <a:noFill/>
          <a:ln w="38100">
            <a:solidFill>
              <a:srgbClr val="1E90F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9067800" y="2764790"/>
            <a:ext cx="2524760" cy="1962150"/>
          </a:xfrm>
          <a:prstGeom prst="rect">
            <a:avLst/>
          </a:prstGeom>
          <a:noFill/>
          <a:ln w="38100">
            <a:solidFill>
              <a:srgbClr val="1E90F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lum contrast="18000"/>
          </a:blip>
          <a:stretch>
            <a:fillRect/>
          </a:stretch>
        </p:blipFill>
        <p:spPr>
          <a:xfrm>
            <a:off x="620395" y="1355725"/>
            <a:ext cx="2508250" cy="5417820"/>
          </a:xfrm>
          <a:prstGeom prst="rect">
            <a:avLst/>
          </a:prstGeom>
          <a:ln w="28575">
            <a:solidFill>
              <a:srgbClr val="FF0000"/>
            </a:solidFill>
          </a:ln>
        </p:spPr>
      </p:pic>
      <p:sp>
        <p:nvSpPr>
          <p:cNvPr id="28" name="矩形 27"/>
          <p:cNvSpPr/>
          <p:nvPr/>
        </p:nvSpPr>
        <p:spPr>
          <a:xfrm>
            <a:off x="593913" y="672274"/>
            <a:ext cx="379476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使用</a:t>
            </a:r>
            <a:r>
              <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a:t>
            </a:r>
            <a:r>
              <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通讯录</a:t>
            </a:r>
            <a:endPar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endParaRPr>
          </a:p>
        </p:txBody>
      </p:sp>
      <p:sp>
        <p:nvSpPr>
          <p:cNvPr id="4" name="右箭头标注 3"/>
          <p:cNvSpPr/>
          <p:nvPr/>
        </p:nvSpPr>
        <p:spPr>
          <a:xfrm>
            <a:off x="593725" y="2566670"/>
            <a:ext cx="3497580" cy="2962910"/>
          </a:xfrm>
          <a:prstGeom prst="rightArrowCallout">
            <a:avLst>
              <a:gd name="adj1" fmla="val 5244"/>
              <a:gd name="adj2" fmla="val 10498"/>
              <a:gd name="adj3" fmla="val 11684"/>
              <a:gd name="adj4" fmla="val 85191"/>
            </a:avLst>
          </a:prstGeom>
          <a:noFill/>
          <a:ln w="28575">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右箭头标注 5"/>
          <p:cNvSpPr/>
          <p:nvPr/>
        </p:nvSpPr>
        <p:spPr>
          <a:xfrm>
            <a:off x="593725" y="5693410"/>
            <a:ext cx="3497580" cy="635635"/>
          </a:xfrm>
          <a:prstGeom prst="rightArrowCallout">
            <a:avLst>
              <a:gd name="adj1" fmla="val 33918"/>
              <a:gd name="adj2" fmla="val 33918"/>
              <a:gd name="adj3" fmla="val 29520"/>
              <a:gd name="adj4" fmla="val 85191"/>
            </a:avLst>
          </a:prstGeom>
          <a:noFill/>
          <a:ln w="28575">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TextBox 9"/>
          <p:cNvSpPr txBox="1"/>
          <p:nvPr/>
        </p:nvSpPr>
        <p:spPr>
          <a:xfrm>
            <a:off x="4123690" y="3698875"/>
            <a:ext cx="1761490" cy="732155"/>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可查看本单位</a:t>
            </a:r>
            <a:endParaRPr lang="zh-CN" sz="1700">
              <a:latin typeface="微软雅黑" panose="020B0503020204020204" pitchFamily="34" charset="-122"/>
              <a:ea typeface="微软雅黑" panose="020B0503020204020204" pitchFamily="34" charset="-122"/>
              <a:sym typeface="+mn-ea"/>
            </a:endParaRPr>
          </a:p>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通讯录信息</a:t>
            </a:r>
            <a:endParaRPr lang="zh-CN" sz="1700">
              <a:latin typeface="微软雅黑" panose="020B0503020204020204" pitchFamily="34" charset="-122"/>
              <a:ea typeface="微软雅黑" panose="020B0503020204020204" pitchFamily="34" charset="-122"/>
              <a:sym typeface="+mn-ea"/>
            </a:endParaRPr>
          </a:p>
        </p:txBody>
      </p:sp>
      <p:sp>
        <p:nvSpPr>
          <p:cNvPr id="7" name="TextBox 9"/>
          <p:cNvSpPr txBox="1"/>
          <p:nvPr/>
        </p:nvSpPr>
        <p:spPr>
          <a:xfrm>
            <a:off x="4091940" y="5631180"/>
            <a:ext cx="1825625" cy="1052830"/>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可查看全省注册到贵政通的通讯录信息</a:t>
            </a:r>
            <a:endParaRPr lang="zh-CN" sz="1700">
              <a:latin typeface="微软雅黑" panose="020B0503020204020204" pitchFamily="34" charset="-122"/>
              <a:ea typeface="微软雅黑" panose="020B0503020204020204" pitchFamily="34" charset="-122"/>
              <a:sym typeface="+mn-ea"/>
            </a:endParaRPr>
          </a:p>
        </p:txBody>
      </p:sp>
      <p:sp>
        <p:nvSpPr>
          <p:cNvPr id="8" name="右箭头标注 7"/>
          <p:cNvSpPr/>
          <p:nvPr/>
        </p:nvSpPr>
        <p:spPr>
          <a:xfrm>
            <a:off x="593725" y="1830705"/>
            <a:ext cx="3497580" cy="723265"/>
          </a:xfrm>
          <a:prstGeom prst="rightArrowCallout">
            <a:avLst>
              <a:gd name="adj1" fmla="val 23948"/>
              <a:gd name="adj2" fmla="val 27022"/>
              <a:gd name="adj3" fmla="val 31634"/>
              <a:gd name="adj4" fmla="val 85191"/>
            </a:avLst>
          </a:prstGeom>
          <a:noFill/>
          <a:ln w="28575">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TextBox 9"/>
          <p:cNvSpPr txBox="1"/>
          <p:nvPr/>
        </p:nvSpPr>
        <p:spPr>
          <a:xfrm>
            <a:off x="4091305" y="1767205"/>
            <a:ext cx="1946275" cy="732155"/>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可查看个人收藏的</a:t>
            </a:r>
            <a:endParaRPr lang="zh-CN" sz="1700">
              <a:latin typeface="微软雅黑" panose="020B0503020204020204" pitchFamily="34" charset="-122"/>
              <a:ea typeface="微软雅黑" panose="020B0503020204020204" pitchFamily="34" charset="-122"/>
              <a:sym typeface="+mn-ea"/>
            </a:endParaRPr>
          </a:p>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好友通讯录、群聊</a:t>
            </a:r>
            <a:endParaRPr lang="en-US" altLang="zh-CN" sz="1700">
              <a:latin typeface="微软雅黑" panose="020B0503020204020204" pitchFamily="34" charset="-122"/>
              <a:ea typeface="微软雅黑" panose="020B0503020204020204" pitchFamily="34" charset="-122"/>
              <a:sym typeface="+mn-ea"/>
            </a:endParaRPr>
          </a:p>
        </p:txBody>
      </p:sp>
      <p:cxnSp>
        <p:nvCxnSpPr>
          <p:cNvPr id="10" name="直接连接符 9"/>
          <p:cNvCxnSpPr/>
          <p:nvPr/>
        </p:nvCxnSpPr>
        <p:spPr>
          <a:xfrm>
            <a:off x="6258560" y="1395730"/>
            <a:ext cx="0" cy="5293360"/>
          </a:xfrm>
          <a:prstGeom prst="line">
            <a:avLst/>
          </a:prstGeom>
        </p:spPr>
        <p:style>
          <a:lnRef idx="3">
            <a:schemeClr val="accent4"/>
          </a:lnRef>
          <a:fillRef idx="0">
            <a:schemeClr val="accent4"/>
          </a:fillRef>
          <a:effectRef idx="2">
            <a:schemeClr val="accent4"/>
          </a:effectRef>
          <a:fontRef idx="minor">
            <a:schemeClr val="tx1"/>
          </a:fontRef>
        </p:style>
      </p:cxnSp>
      <p:sp>
        <p:nvSpPr>
          <p:cNvPr id="11" name="TextBox 9"/>
          <p:cNvSpPr txBox="1"/>
          <p:nvPr/>
        </p:nvSpPr>
        <p:spPr>
          <a:xfrm>
            <a:off x="6258560" y="2654300"/>
            <a:ext cx="5490210" cy="2976880"/>
          </a:xfrm>
          <a:prstGeom prst="rect">
            <a:avLst/>
          </a:prstGeom>
          <a:noFill/>
        </p:spPr>
        <p:txBody>
          <a:bodyPr wrap="square" rtlCol="0">
            <a:spAutoFit/>
          </a:bodyPr>
          <a:p>
            <a:pPr indent="0" algn="just" fontAlgn="auto">
              <a:lnSpc>
                <a:spcPts val="2500"/>
              </a:lnSpc>
            </a:pPr>
            <a:r>
              <a:rPr lang="zh-CN" altLang="en-US" sz="1700">
                <a:latin typeface="微软雅黑" panose="020B0503020204020204" pitchFamily="34" charset="-122"/>
                <a:ea typeface="微软雅黑" panose="020B0503020204020204" pitchFamily="34" charset="-122"/>
                <a:sym typeface="+mn-ea"/>
              </a:rPr>
              <a:t>按要求，由于限制了通讯录可见范围，如需查找注册到贵政通的其他用户，可通过如下方式进行操作。</a:t>
            </a:r>
            <a:endParaRPr lang="zh-CN" altLang="en-US" sz="1700">
              <a:latin typeface="微软雅黑" panose="020B0503020204020204" pitchFamily="34" charset="-122"/>
              <a:ea typeface="微软雅黑" panose="020B0503020204020204" pitchFamily="34" charset="-122"/>
              <a:sym typeface="+mn-ea"/>
            </a:endParaRPr>
          </a:p>
          <a:p>
            <a:pPr indent="0" algn="just" fontAlgn="auto">
              <a:lnSpc>
                <a:spcPts val="2500"/>
              </a:lnSpc>
            </a:pPr>
            <a:endParaRPr lang="zh-CN" altLang="en-US" sz="1700">
              <a:latin typeface="微软雅黑" panose="020B0503020204020204" pitchFamily="34" charset="-122"/>
              <a:ea typeface="微软雅黑" panose="020B0503020204020204" pitchFamily="34" charset="-122"/>
              <a:sym typeface="+mn-ea"/>
            </a:endParaRPr>
          </a:p>
          <a:p>
            <a:pPr indent="0" algn="just" fontAlgn="auto">
              <a:lnSpc>
                <a:spcPts val="2500"/>
              </a:lnSpc>
            </a:pPr>
            <a:endParaRPr lang="zh-CN" altLang="en-US" sz="1700">
              <a:latin typeface="微软雅黑" panose="020B0503020204020204" pitchFamily="34" charset="-122"/>
              <a:ea typeface="微软雅黑" panose="020B0503020204020204" pitchFamily="34" charset="-122"/>
              <a:sym typeface="+mn-ea"/>
            </a:endParaRPr>
          </a:p>
          <a:p>
            <a:pPr indent="0" algn="just" fontAlgn="auto">
              <a:lnSpc>
                <a:spcPts val="2500"/>
              </a:lnSpc>
            </a:pPr>
            <a:r>
              <a:rPr lang="en-US" altLang="zh-CN" sz="1700">
                <a:latin typeface="微软雅黑" panose="020B0503020204020204" pitchFamily="34" charset="-122"/>
                <a:ea typeface="微软雅黑" panose="020B0503020204020204" pitchFamily="34" charset="-122"/>
                <a:sym typeface="+mn-ea"/>
              </a:rPr>
              <a:t>1</a:t>
            </a:r>
            <a:r>
              <a:rPr lang="zh-CN" altLang="en-US" sz="1700">
                <a:latin typeface="微软雅黑" panose="020B0503020204020204" pitchFamily="34" charset="-122"/>
                <a:ea typeface="微软雅黑" panose="020B0503020204020204" pitchFamily="34" charset="-122"/>
                <a:sym typeface="+mn-ea"/>
              </a:rPr>
              <a:t>、打开贵政通工作台的</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添加好友</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a:t>
            </a:r>
            <a:endParaRPr lang="zh-CN" altLang="en-US" sz="1700">
              <a:latin typeface="微软雅黑" panose="020B0503020204020204" pitchFamily="34" charset="-122"/>
              <a:ea typeface="微软雅黑" panose="020B0503020204020204" pitchFamily="34" charset="-122"/>
              <a:sym typeface="+mn-ea"/>
            </a:endParaRPr>
          </a:p>
          <a:p>
            <a:pPr indent="0" algn="just" fontAlgn="auto">
              <a:lnSpc>
                <a:spcPts val="2500"/>
              </a:lnSpc>
            </a:pPr>
            <a:r>
              <a:rPr lang="en-US" altLang="zh-CN" sz="1700">
                <a:latin typeface="微软雅黑" panose="020B0503020204020204" pitchFamily="34" charset="-122"/>
                <a:ea typeface="微软雅黑" panose="020B0503020204020204" pitchFamily="34" charset="-122"/>
                <a:sym typeface="+mn-ea"/>
              </a:rPr>
              <a:t>2</a:t>
            </a:r>
            <a:r>
              <a:rPr lang="zh-CN" altLang="en-US" sz="1700">
                <a:latin typeface="微软雅黑" panose="020B0503020204020204" pitchFamily="34" charset="-122"/>
                <a:ea typeface="微软雅黑" panose="020B0503020204020204" pitchFamily="34" charset="-122"/>
                <a:sym typeface="+mn-ea"/>
              </a:rPr>
              <a:t>、输入对方的姓名（或姓名拼音、或者手机号码）进行查找。</a:t>
            </a:r>
            <a:endParaRPr lang="zh-CN" altLang="en-US" sz="1700">
              <a:latin typeface="微软雅黑" panose="020B0503020204020204" pitchFamily="34" charset="-122"/>
              <a:ea typeface="微软雅黑" panose="020B0503020204020204" pitchFamily="34" charset="-122"/>
              <a:sym typeface="+mn-ea"/>
            </a:endParaRPr>
          </a:p>
          <a:p>
            <a:pPr indent="0" algn="just" fontAlgn="auto">
              <a:lnSpc>
                <a:spcPts val="2500"/>
              </a:lnSpc>
            </a:pPr>
            <a:r>
              <a:rPr lang="en-US" altLang="zh-CN" sz="1700">
                <a:latin typeface="微软雅黑" panose="020B0503020204020204" pitchFamily="34" charset="-122"/>
                <a:ea typeface="微软雅黑" panose="020B0503020204020204" pitchFamily="34" charset="-122"/>
                <a:sym typeface="+mn-ea"/>
              </a:rPr>
              <a:t>3</a:t>
            </a:r>
            <a:r>
              <a:rPr lang="zh-CN" altLang="en-US" sz="1700">
                <a:latin typeface="微软雅黑" panose="020B0503020204020204" pitchFamily="34" charset="-122"/>
                <a:ea typeface="微软雅黑" panose="020B0503020204020204" pitchFamily="34" charset="-122"/>
                <a:sym typeface="+mn-ea"/>
              </a:rPr>
              <a:t>、通过查找结果找到相应的联系人进行申请聊天。</a:t>
            </a:r>
            <a:endParaRPr lang="zh-CN" altLang="en-US" sz="1700">
              <a:latin typeface="微软雅黑" panose="020B0503020204020204" pitchFamily="34" charset="-122"/>
              <a:ea typeface="微软雅黑" panose="020B0503020204020204" pitchFamily="34" charset="-122"/>
              <a:sym typeface="+mn-ea"/>
            </a:endParaRPr>
          </a:p>
          <a:p>
            <a:pPr indent="0" algn="just" fontAlgn="auto">
              <a:lnSpc>
                <a:spcPts val="2500"/>
              </a:lnSpc>
            </a:pPr>
            <a:r>
              <a:rPr lang="zh-CN" altLang="en-US" sz="1700" b="1">
                <a:latin typeface="微软雅黑" panose="020B0503020204020204" pitchFamily="34" charset="-122"/>
                <a:ea typeface="微软雅黑" panose="020B0503020204020204" pitchFamily="34" charset="-122"/>
                <a:sym typeface="+mn-ea"/>
              </a:rPr>
              <a:t>详细操作步骤如下页所示。</a:t>
            </a:r>
            <a:endParaRPr lang="zh-CN" altLang="en-US" sz="1700" b="1">
              <a:latin typeface="微软雅黑" panose="020B0503020204020204" pitchFamily="34" charset="-122"/>
              <a:ea typeface="微软雅黑" panose="020B0503020204020204" pitchFamily="34" charset="-122"/>
              <a:sym typeface="+mn-ea"/>
            </a:endParaRPr>
          </a:p>
        </p:txBody>
      </p:sp>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lum contrast="18000"/>
          </a:blip>
          <a:stretch>
            <a:fillRect/>
          </a:stretch>
        </p:blipFill>
        <p:spPr>
          <a:xfrm>
            <a:off x="6598285" y="2228850"/>
            <a:ext cx="2108835" cy="4571365"/>
          </a:xfrm>
          <a:prstGeom prst="rect">
            <a:avLst/>
          </a:prstGeom>
          <a:ln w="28575">
            <a:solidFill>
              <a:srgbClr val="FF0000"/>
            </a:solidFill>
          </a:ln>
        </p:spPr>
      </p:pic>
      <p:pic>
        <p:nvPicPr>
          <p:cNvPr id="7" name="图片 6"/>
          <p:cNvPicPr>
            <a:picLocks noChangeAspect="1"/>
          </p:cNvPicPr>
          <p:nvPr/>
        </p:nvPicPr>
        <p:blipFill>
          <a:blip r:embed="rId2">
            <a:lum contrast="18000"/>
          </a:blip>
          <a:stretch>
            <a:fillRect/>
          </a:stretch>
        </p:blipFill>
        <p:spPr>
          <a:xfrm>
            <a:off x="631190" y="2006600"/>
            <a:ext cx="2211070" cy="4792980"/>
          </a:xfrm>
          <a:prstGeom prst="rect">
            <a:avLst/>
          </a:prstGeom>
          <a:ln w="28575">
            <a:solidFill>
              <a:srgbClr val="FF0000"/>
            </a:solidFill>
          </a:ln>
        </p:spPr>
      </p:pic>
      <p:pic>
        <p:nvPicPr>
          <p:cNvPr id="4" name="图片 3"/>
          <p:cNvPicPr>
            <a:picLocks noChangeAspect="1"/>
          </p:cNvPicPr>
          <p:nvPr/>
        </p:nvPicPr>
        <p:blipFill>
          <a:blip r:embed="rId3"/>
          <a:stretch>
            <a:fillRect/>
          </a:stretch>
        </p:blipFill>
        <p:spPr>
          <a:xfrm>
            <a:off x="5287010" y="1833245"/>
            <a:ext cx="389890" cy="335915"/>
          </a:xfrm>
          <a:prstGeom prst="rect">
            <a:avLst/>
          </a:prstGeom>
        </p:spPr>
      </p:pic>
      <p:sp>
        <p:nvSpPr>
          <p:cNvPr id="28" name="矩形 27"/>
          <p:cNvSpPr/>
          <p:nvPr/>
        </p:nvSpPr>
        <p:spPr>
          <a:xfrm>
            <a:off x="482153" y="752919"/>
            <a:ext cx="501396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使用</a:t>
            </a:r>
            <a:r>
              <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a:t>
            </a:r>
            <a:r>
              <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添加好友</a:t>
            </a:r>
            <a:r>
              <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（一）</a:t>
            </a:r>
            <a:endPar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endParaRPr>
          </a:p>
        </p:txBody>
      </p:sp>
      <p:sp>
        <p:nvSpPr>
          <p:cNvPr id="11" name="TextBox 9"/>
          <p:cNvSpPr txBox="1"/>
          <p:nvPr/>
        </p:nvSpPr>
        <p:spPr>
          <a:xfrm>
            <a:off x="620395" y="1210310"/>
            <a:ext cx="1581150" cy="732155"/>
          </a:xfrm>
          <a:prstGeom prst="rect">
            <a:avLst/>
          </a:prstGeom>
          <a:noFill/>
        </p:spPr>
        <p:txBody>
          <a:bodyPr wrap="square" rtlCol="0">
            <a:spAutoFit/>
          </a:bodyPr>
          <a:p>
            <a:pPr indent="0" algn="just" fontAlgn="auto">
              <a:lnSpc>
                <a:spcPts val="2500"/>
              </a:lnSpc>
            </a:pPr>
            <a:r>
              <a:rPr lang="zh-CN" altLang="en-US" sz="1700">
                <a:latin typeface="微软雅黑" panose="020B0503020204020204" pitchFamily="34" charset="-122"/>
                <a:ea typeface="微软雅黑" panose="020B0503020204020204" pitchFamily="34" charset="-122"/>
                <a:sym typeface="+mn-ea"/>
              </a:rPr>
              <a:t>一、在贵政通</a:t>
            </a:r>
            <a:endParaRPr lang="zh-CN" altLang="en-US" sz="1700">
              <a:latin typeface="微软雅黑" panose="020B0503020204020204" pitchFamily="34" charset="-122"/>
              <a:ea typeface="微软雅黑" panose="020B0503020204020204" pitchFamily="34" charset="-122"/>
              <a:sym typeface="+mn-ea"/>
            </a:endParaRPr>
          </a:p>
          <a:p>
            <a:pPr indent="0" algn="just" fontAlgn="auto">
              <a:lnSpc>
                <a:spcPts val="2500"/>
              </a:lnSpc>
            </a:pPr>
            <a:r>
              <a:rPr lang="zh-CN" altLang="en-US" sz="1700">
                <a:latin typeface="微软雅黑" panose="020B0503020204020204" pitchFamily="34" charset="-122"/>
                <a:ea typeface="微软雅黑" panose="020B0503020204020204" pitchFamily="34" charset="-122"/>
                <a:sym typeface="+mn-ea"/>
              </a:rPr>
              <a:t>工作台找到</a:t>
            </a:r>
            <a:endParaRPr lang="en-US" altLang="zh-CN" sz="1700">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4">
            <a:lum contrast="12000"/>
          </a:blip>
          <a:stretch>
            <a:fillRect/>
          </a:stretch>
        </p:blipFill>
        <p:spPr>
          <a:xfrm>
            <a:off x="2083435" y="1351280"/>
            <a:ext cx="594360" cy="541020"/>
          </a:xfrm>
          <a:prstGeom prst="rect">
            <a:avLst/>
          </a:prstGeom>
        </p:spPr>
      </p:pic>
      <p:pic>
        <p:nvPicPr>
          <p:cNvPr id="5" name="图片 4"/>
          <p:cNvPicPr>
            <a:picLocks noChangeAspect="1"/>
          </p:cNvPicPr>
          <p:nvPr/>
        </p:nvPicPr>
        <p:blipFill>
          <a:blip r:embed="rId5">
            <a:lum contrast="18000"/>
          </a:blip>
          <a:stretch>
            <a:fillRect/>
          </a:stretch>
        </p:blipFill>
        <p:spPr>
          <a:xfrm>
            <a:off x="3469640" y="2169160"/>
            <a:ext cx="2133600" cy="4631055"/>
          </a:xfrm>
          <a:prstGeom prst="rect">
            <a:avLst/>
          </a:prstGeom>
          <a:ln w="28575">
            <a:solidFill>
              <a:srgbClr val="FF0000"/>
            </a:solidFill>
          </a:ln>
        </p:spPr>
      </p:pic>
      <p:sp>
        <p:nvSpPr>
          <p:cNvPr id="17" name="TextBox 9"/>
          <p:cNvSpPr txBox="1"/>
          <p:nvPr/>
        </p:nvSpPr>
        <p:spPr>
          <a:xfrm>
            <a:off x="3376295" y="1210310"/>
            <a:ext cx="2511425" cy="937260"/>
          </a:xfrm>
          <a:prstGeom prst="rect">
            <a:avLst/>
          </a:prstGeom>
          <a:noFill/>
        </p:spPr>
        <p:txBody>
          <a:bodyPr wrap="square" rtlCol="0">
            <a:spAutoFit/>
          </a:bodyPr>
          <a:p>
            <a:pPr indent="0" algn="just" fontAlgn="auto">
              <a:lnSpc>
                <a:spcPts val="2200"/>
              </a:lnSpc>
            </a:pPr>
            <a:r>
              <a:rPr lang="zh-CN" altLang="en-US" sz="1700">
                <a:latin typeface="微软雅黑" panose="020B0503020204020204" pitchFamily="34" charset="-122"/>
                <a:ea typeface="微软雅黑" panose="020B0503020204020204" pitchFamily="34" charset="-122"/>
                <a:sym typeface="+mn-ea"/>
              </a:rPr>
              <a:t>二、输入想要查找的人员姓名（或姓名拼音或手机号码），点击</a:t>
            </a:r>
            <a:endParaRPr lang="en-US" altLang="zh-CN" sz="1700">
              <a:latin typeface="微软雅黑" panose="020B0503020204020204" pitchFamily="34" charset="-122"/>
              <a:ea typeface="微软雅黑" panose="020B0503020204020204" pitchFamily="34" charset="-122"/>
              <a:sym typeface="+mn-ea"/>
            </a:endParaRPr>
          </a:p>
        </p:txBody>
      </p:sp>
      <p:sp>
        <p:nvSpPr>
          <p:cNvPr id="19" name="TextBox 9"/>
          <p:cNvSpPr txBox="1"/>
          <p:nvPr/>
        </p:nvSpPr>
        <p:spPr>
          <a:xfrm>
            <a:off x="6398260" y="1306195"/>
            <a:ext cx="2508885" cy="655320"/>
          </a:xfrm>
          <a:prstGeom prst="rect">
            <a:avLst/>
          </a:prstGeom>
          <a:noFill/>
        </p:spPr>
        <p:txBody>
          <a:bodyPr wrap="square" rtlCol="0">
            <a:spAutoFit/>
          </a:bodyPr>
          <a:p>
            <a:pPr indent="0" algn="just" fontAlgn="auto">
              <a:lnSpc>
                <a:spcPts val="2200"/>
              </a:lnSpc>
            </a:pPr>
            <a:r>
              <a:rPr lang="zh-CN" altLang="en-US" sz="1700">
                <a:latin typeface="微软雅黑" panose="020B0503020204020204" pitchFamily="34" charset="-122"/>
                <a:ea typeface="微软雅黑" panose="020B0503020204020204" pitchFamily="34" charset="-122"/>
                <a:sym typeface="+mn-ea"/>
              </a:rPr>
              <a:t>三、根据单位识别自己查找的人员，点击</a:t>
            </a:r>
            <a:endParaRPr lang="en-US" altLang="zh-CN" sz="1700">
              <a:latin typeface="微软雅黑" panose="020B0503020204020204" pitchFamily="34" charset="-122"/>
              <a:ea typeface="微软雅黑" panose="020B0503020204020204" pitchFamily="34" charset="-122"/>
              <a:sym typeface="+mn-ea"/>
            </a:endParaRPr>
          </a:p>
        </p:txBody>
      </p:sp>
      <p:sp>
        <p:nvSpPr>
          <p:cNvPr id="22" name="矩形 21"/>
          <p:cNvSpPr/>
          <p:nvPr/>
        </p:nvSpPr>
        <p:spPr>
          <a:xfrm>
            <a:off x="7000875" y="3714750"/>
            <a:ext cx="1684020" cy="171450"/>
          </a:xfrm>
          <a:prstGeom prst="rect">
            <a:avLst/>
          </a:prstGeom>
          <a:noFill/>
          <a:ln w="19050">
            <a:solidFill>
              <a:srgbClr val="1E90F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5" name="图片 24"/>
          <p:cNvPicPr>
            <a:picLocks noChangeAspect="1"/>
          </p:cNvPicPr>
          <p:nvPr/>
        </p:nvPicPr>
        <p:blipFill>
          <a:blip r:embed="rId6"/>
          <a:stretch>
            <a:fillRect/>
          </a:stretch>
        </p:blipFill>
        <p:spPr>
          <a:xfrm>
            <a:off x="8286750" y="1645285"/>
            <a:ext cx="495300" cy="251460"/>
          </a:xfrm>
          <a:prstGeom prst="rect">
            <a:avLst/>
          </a:prstGeom>
        </p:spPr>
      </p:pic>
      <p:sp>
        <p:nvSpPr>
          <p:cNvPr id="29" name="TextBox 9"/>
          <p:cNvSpPr txBox="1"/>
          <p:nvPr/>
        </p:nvSpPr>
        <p:spPr>
          <a:xfrm>
            <a:off x="8980805" y="1351280"/>
            <a:ext cx="3296920" cy="655320"/>
          </a:xfrm>
          <a:prstGeom prst="rect">
            <a:avLst/>
          </a:prstGeom>
          <a:noFill/>
        </p:spPr>
        <p:txBody>
          <a:bodyPr wrap="square" rtlCol="0">
            <a:spAutoFit/>
          </a:bodyPr>
          <a:p>
            <a:pPr indent="0" algn="just" fontAlgn="auto">
              <a:lnSpc>
                <a:spcPts val="2200"/>
              </a:lnSpc>
            </a:pPr>
            <a:r>
              <a:rPr lang="zh-CN" altLang="en-US" sz="1700">
                <a:latin typeface="微软雅黑" panose="020B0503020204020204" pitchFamily="34" charset="-122"/>
                <a:ea typeface="微软雅黑" panose="020B0503020204020204" pitchFamily="34" charset="-122"/>
                <a:sym typeface="+mn-ea"/>
              </a:rPr>
              <a:t>四、写明申请理由，点击</a:t>
            </a:r>
            <a:r>
              <a:rPr lang="en-US" altLang="zh-CN" sz="1700">
                <a:latin typeface="微软雅黑" panose="020B0503020204020204" pitchFamily="34" charset="-122"/>
                <a:ea typeface="微软雅黑" panose="020B0503020204020204" pitchFamily="34" charset="-122"/>
                <a:sym typeface="+mn-ea"/>
              </a:rPr>
              <a:t>          </a:t>
            </a:r>
            <a:r>
              <a:rPr lang="zh-CN" altLang="en-US" sz="1700">
                <a:latin typeface="微软雅黑" panose="020B0503020204020204" pitchFamily="34" charset="-122"/>
                <a:ea typeface="微软雅黑" panose="020B0503020204020204" pitchFamily="34" charset="-122"/>
                <a:sym typeface="+mn-ea"/>
              </a:rPr>
              <a:t>，通过对方申请后即可建立聊天。</a:t>
            </a:r>
            <a:endParaRPr lang="zh-CN" altLang="en-US" sz="1700">
              <a:latin typeface="微软雅黑" panose="020B0503020204020204" pitchFamily="34" charset="-122"/>
              <a:ea typeface="微软雅黑" panose="020B0503020204020204" pitchFamily="34" charset="-122"/>
              <a:sym typeface="+mn-ea"/>
            </a:endParaRPr>
          </a:p>
        </p:txBody>
      </p:sp>
      <p:pic>
        <p:nvPicPr>
          <p:cNvPr id="30" name="图片 29"/>
          <p:cNvPicPr>
            <a:picLocks noChangeAspect="1"/>
          </p:cNvPicPr>
          <p:nvPr/>
        </p:nvPicPr>
        <p:blipFill>
          <a:blip r:embed="rId6"/>
          <a:stretch>
            <a:fillRect/>
          </a:stretch>
        </p:blipFill>
        <p:spPr>
          <a:xfrm>
            <a:off x="11438890" y="1414145"/>
            <a:ext cx="495300" cy="251460"/>
          </a:xfrm>
          <a:prstGeom prst="rect">
            <a:avLst/>
          </a:prstGeom>
        </p:spPr>
      </p:pic>
      <p:sp>
        <p:nvSpPr>
          <p:cNvPr id="2" name="圆角矩形 1"/>
          <p:cNvSpPr/>
          <p:nvPr/>
        </p:nvSpPr>
        <p:spPr>
          <a:xfrm>
            <a:off x="5273675" y="1818640"/>
            <a:ext cx="333375" cy="35052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1167765" y="4733925"/>
            <a:ext cx="621665" cy="64706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3" name="图片 12"/>
          <p:cNvPicPr>
            <a:picLocks noChangeAspect="1"/>
          </p:cNvPicPr>
          <p:nvPr/>
        </p:nvPicPr>
        <p:blipFill>
          <a:blip r:embed="rId7">
            <a:lum contrast="18000"/>
          </a:blip>
          <a:stretch>
            <a:fillRect/>
          </a:stretch>
        </p:blipFill>
        <p:spPr>
          <a:xfrm>
            <a:off x="3107055" y="2525395"/>
            <a:ext cx="2766060" cy="312420"/>
          </a:xfrm>
          <a:prstGeom prst="rect">
            <a:avLst/>
          </a:prstGeom>
          <a:ln w="28575">
            <a:solidFill>
              <a:srgbClr val="FF0000"/>
            </a:solidFill>
          </a:ln>
        </p:spPr>
      </p:pic>
      <p:sp>
        <p:nvSpPr>
          <p:cNvPr id="6" name="圆角矩形 5"/>
          <p:cNvSpPr/>
          <p:nvPr/>
        </p:nvSpPr>
        <p:spPr>
          <a:xfrm>
            <a:off x="5343525" y="2506345"/>
            <a:ext cx="333375" cy="35052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1" name="图片 30"/>
          <p:cNvPicPr>
            <a:picLocks noChangeAspect="1"/>
          </p:cNvPicPr>
          <p:nvPr/>
        </p:nvPicPr>
        <p:blipFill>
          <a:blip r:embed="rId8">
            <a:lum contrast="18000"/>
          </a:blip>
          <a:stretch>
            <a:fillRect/>
          </a:stretch>
        </p:blipFill>
        <p:spPr>
          <a:xfrm>
            <a:off x="9529445" y="2228850"/>
            <a:ext cx="2108835" cy="4571365"/>
          </a:xfrm>
          <a:prstGeom prst="rect">
            <a:avLst/>
          </a:prstGeom>
          <a:ln w="28575">
            <a:solidFill>
              <a:srgbClr val="FF0000"/>
            </a:solidFill>
          </a:ln>
        </p:spPr>
      </p:pic>
    </p:spTree>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340548" y="798004"/>
            <a:ext cx="501396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使用</a:t>
            </a:r>
            <a:r>
              <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a:t>
            </a:r>
            <a:r>
              <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添加好友</a:t>
            </a:r>
            <a:r>
              <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（二）</a:t>
            </a:r>
            <a:endPar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endParaRPr>
          </a:p>
        </p:txBody>
      </p:sp>
      <p:sp>
        <p:nvSpPr>
          <p:cNvPr id="11" name="TextBox 9"/>
          <p:cNvSpPr txBox="1"/>
          <p:nvPr/>
        </p:nvSpPr>
        <p:spPr>
          <a:xfrm>
            <a:off x="492760" y="1313180"/>
            <a:ext cx="2496185" cy="411480"/>
          </a:xfrm>
          <a:prstGeom prst="rect">
            <a:avLst/>
          </a:prstGeom>
          <a:noFill/>
        </p:spPr>
        <p:txBody>
          <a:bodyPr wrap="square" rtlCol="0">
            <a:spAutoFit/>
          </a:bodyPr>
          <a:p>
            <a:pPr indent="0" algn="just" fontAlgn="auto">
              <a:lnSpc>
                <a:spcPts val="2500"/>
              </a:lnSpc>
            </a:pPr>
            <a:r>
              <a:rPr lang="zh-CN" altLang="en-US" sz="1700">
                <a:latin typeface="微软雅黑" panose="020B0503020204020204" pitchFamily="34" charset="-122"/>
                <a:ea typeface="微软雅黑" panose="020B0503020204020204" pitchFamily="34" charset="-122"/>
                <a:sym typeface="+mn-ea"/>
              </a:rPr>
              <a:t>五、提交好友申请界面。</a:t>
            </a:r>
            <a:endParaRPr lang="en-US" altLang="zh-CN" sz="1700">
              <a:latin typeface="微软雅黑" panose="020B0503020204020204" pitchFamily="34" charset="-122"/>
              <a:ea typeface="微软雅黑" panose="020B0503020204020204" pitchFamily="34" charset="-122"/>
              <a:sym typeface="+mn-ea"/>
            </a:endParaRPr>
          </a:p>
        </p:txBody>
      </p:sp>
      <p:sp>
        <p:nvSpPr>
          <p:cNvPr id="17" name="TextBox 9"/>
          <p:cNvSpPr txBox="1"/>
          <p:nvPr/>
        </p:nvSpPr>
        <p:spPr>
          <a:xfrm>
            <a:off x="3107690" y="1351280"/>
            <a:ext cx="8641715" cy="373380"/>
          </a:xfrm>
          <a:prstGeom prst="rect">
            <a:avLst/>
          </a:prstGeom>
          <a:noFill/>
        </p:spPr>
        <p:txBody>
          <a:bodyPr wrap="square" rtlCol="0">
            <a:spAutoFit/>
          </a:bodyPr>
          <a:p>
            <a:pPr indent="0" algn="just" fontAlgn="auto">
              <a:lnSpc>
                <a:spcPts val="2200"/>
              </a:lnSpc>
            </a:pPr>
            <a:r>
              <a:rPr lang="zh-CN" altLang="en-US" sz="1700">
                <a:latin typeface="微软雅黑" panose="020B0503020204020204" pitchFamily="34" charset="-122"/>
                <a:ea typeface="微软雅黑" panose="020B0503020204020204" pitchFamily="34" charset="-122"/>
                <a:sym typeface="+mn-ea"/>
              </a:rPr>
              <a:t>六、被申请者会收到一条好友申请请求，点击</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通过</a:t>
            </a:r>
            <a:r>
              <a:rPr lang="en-US" altLang="zh-CN" sz="1700">
                <a:latin typeface="微软雅黑" panose="020B0503020204020204" pitchFamily="34" charset="-122"/>
                <a:ea typeface="微软雅黑" panose="020B0503020204020204" pitchFamily="34" charset="-122"/>
                <a:sym typeface="+mn-ea"/>
              </a:rPr>
              <a:t>”</a:t>
            </a:r>
            <a:r>
              <a:rPr lang="zh-CN" altLang="en-US" sz="1700">
                <a:latin typeface="微软雅黑" panose="020B0503020204020204" pitchFamily="34" charset="-122"/>
                <a:ea typeface="微软雅黑" panose="020B0503020204020204" pitchFamily="34" charset="-122"/>
                <a:sym typeface="+mn-ea"/>
              </a:rPr>
              <a:t>，双方将建立好友关系。</a:t>
            </a:r>
            <a:endParaRPr lang="en-US" altLang="zh-CN" sz="1700">
              <a:latin typeface="微软雅黑" panose="020B0503020204020204" pitchFamily="34" charset="-122"/>
              <a:ea typeface="微软雅黑" panose="020B0503020204020204" pitchFamily="34" charset="-122"/>
              <a:sym typeface="+mn-ea"/>
            </a:endParaRPr>
          </a:p>
        </p:txBody>
      </p:sp>
      <p:pic>
        <p:nvPicPr>
          <p:cNvPr id="8" name="图片 7"/>
          <p:cNvPicPr>
            <a:picLocks noChangeAspect="1"/>
          </p:cNvPicPr>
          <p:nvPr/>
        </p:nvPicPr>
        <p:blipFill>
          <a:blip r:embed="rId1">
            <a:lum contrast="18000"/>
          </a:blip>
          <a:stretch>
            <a:fillRect/>
          </a:stretch>
        </p:blipFill>
        <p:spPr>
          <a:xfrm>
            <a:off x="620395" y="2201545"/>
            <a:ext cx="2048510" cy="4440555"/>
          </a:xfrm>
          <a:prstGeom prst="rect">
            <a:avLst/>
          </a:prstGeom>
          <a:ln w="28575">
            <a:solidFill>
              <a:srgbClr val="FF0000"/>
            </a:solidFill>
          </a:ln>
        </p:spPr>
      </p:pic>
      <p:pic>
        <p:nvPicPr>
          <p:cNvPr id="12" name="图片 11"/>
          <p:cNvPicPr>
            <a:picLocks noChangeAspect="1"/>
          </p:cNvPicPr>
          <p:nvPr/>
        </p:nvPicPr>
        <p:blipFill>
          <a:blip r:embed="rId2">
            <a:lum contrast="18000"/>
          </a:blip>
          <a:stretch>
            <a:fillRect/>
          </a:stretch>
        </p:blipFill>
        <p:spPr>
          <a:xfrm>
            <a:off x="3107690" y="2201545"/>
            <a:ext cx="2047875" cy="4440555"/>
          </a:xfrm>
          <a:prstGeom prst="rect">
            <a:avLst/>
          </a:prstGeom>
          <a:ln w="28575">
            <a:solidFill>
              <a:srgbClr val="FF0000"/>
            </a:solidFill>
          </a:ln>
        </p:spPr>
      </p:pic>
      <p:pic>
        <p:nvPicPr>
          <p:cNvPr id="14" name="图片 13"/>
          <p:cNvPicPr>
            <a:picLocks noChangeAspect="1"/>
          </p:cNvPicPr>
          <p:nvPr/>
        </p:nvPicPr>
        <p:blipFill>
          <a:blip r:embed="rId3">
            <a:lum contrast="18000"/>
          </a:blip>
          <a:stretch>
            <a:fillRect/>
          </a:stretch>
        </p:blipFill>
        <p:spPr>
          <a:xfrm>
            <a:off x="5500370" y="2201545"/>
            <a:ext cx="2048510" cy="4439920"/>
          </a:xfrm>
          <a:prstGeom prst="rect">
            <a:avLst/>
          </a:prstGeom>
          <a:ln w="28575">
            <a:solidFill>
              <a:srgbClr val="FF0000"/>
            </a:solidFill>
          </a:ln>
        </p:spPr>
      </p:pic>
      <p:pic>
        <p:nvPicPr>
          <p:cNvPr id="15" name="图片 14"/>
          <p:cNvPicPr>
            <a:picLocks noChangeAspect="1"/>
          </p:cNvPicPr>
          <p:nvPr/>
        </p:nvPicPr>
        <p:blipFill>
          <a:blip r:embed="rId4">
            <a:lum contrast="18000"/>
          </a:blip>
          <a:stretch>
            <a:fillRect/>
          </a:stretch>
        </p:blipFill>
        <p:spPr>
          <a:xfrm>
            <a:off x="7733030" y="2201545"/>
            <a:ext cx="2048510" cy="4439920"/>
          </a:xfrm>
          <a:prstGeom prst="rect">
            <a:avLst/>
          </a:prstGeom>
          <a:ln w="28575">
            <a:solidFill>
              <a:srgbClr val="FF0000"/>
            </a:solidFill>
          </a:ln>
        </p:spPr>
      </p:pic>
      <p:pic>
        <p:nvPicPr>
          <p:cNvPr id="16" name="图片 15"/>
          <p:cNvPicPr>
            <a:picLocks noChangeAspect="1"/>
          </p:cNvPicPr>
          <p:nvPr/>
        </p:nvPicPr>
        <p:blipFill>
          <a:blip r:embed="rId5">
            <a:lum contrast="18000"/>
          </a:blip>
          <a:stretch>
            <a:fillRect/>
          </a:stretch>
        </p:blipFill>
        <p:spPr>
          <a:xfrm>
            <a:off x="9965690" y="2201545"/>
            <a:ext cx="2048510" cy="4440555"/>
          </a:xfrm>
          <a:prstGeom prst="rect">
            <a:avLst/>
          </a:prstGeom>
          <a:ln w="28575">
            <a:solidFill>
              <a:srgbClr val="FF0000"/>
            </a:solidFill>
          </a:ln>
        </p:spPr>
      </p:pic>
      <p:sp>
        <p:nvSpPr>
          <p:cNvPr id="20" name="圆角矩形 19"/>
          <p:cNvSpPr/>
          <p:nvPr/>
        </p:nvSpPr>
        <p:spPr>
          <a:xfrm>
            <a:off x="2988945" y="4203065"/>
            <a:ext cx="2284730" cy="35877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圆角矩形 20"/>
          <p:cNvSpPr/>
          <p:nvPr/>
        </p:nvSpPr>
        <p:spPr>
          <a:xfrm>
            <a:off x="8992235" y="3418205"/>
            <a:ext cx="473075" cy="35877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620583" y="764349"/>
            <a:ext cx="361188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工作台界面</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endParaRPr>
          </a:p>
        </p:txBody>
      </p:sp>
      <p:sp>
        <p:nvSpPr>
          <p:cNvPr id="11" name="TextBox 9"/>
          <p:cNvSpPr txBox="1"/>
          <p:nvPr/>
        </p:nvSpPr>
        <p:spPr>
          <a:xfrm>
            <a:off x="620395" y="1210310"/>
            <a:ext cx="6743065" cy="411480"/>
          </a:xfrm>
          <a:prstGeom prst="rect">
            <a:avLst/>
          </a:prstGeom>
          <a:noFill/>
        </p:spPr>
        <p:txBody>
          <a:bodyPr wrap="square" rtlCol="0">
            <a:spAutoFit/>
          </a:bodyPr>
          <a:p>
            <a:pPr indent="0" algn="just" fontAlgn="auto">
              <a:lnSpc>
                <a:spcPts val="2500"/>
              </a:lnSpc>
            </a:pPr>
            <a:r>
              <a:rPr lang="zh-CN" altLang="en-US" sz="1700">
                <a:latin typeface="微软雅黑" panose="020B0503020204020204" pitchFamily="34" charset="-122"/>
                <a:ea typeface="微软雅黑" panose="020B0503020204020204" pitchFamily="34" charset="-122"/>
                <a:sym typeface="+mn-ea"/>
              </a:rPr>
              <a:t>贵政通工作台集成了各类应用。包括公众号、</a:t>
            </a:r>
            <a:r>
              <a:rPr lang="en-US" altLang="zh-CN" sz="1700">
                <a:latin typeface="微软雅黑" panose="020B0503020204020204" pitchFamily="34" charset="-122"/>
                <a:ea typeface="微软雅黑" panose="020B0503020204020204" pitchFamily="34" charset="-122"/>
                <a:sym typeface="+mn-ea"/>
              </a:rPr>
              <a:t>H5</a:t>
            </a:r>
            <a:r>
              <a:rPr lang="zh-CN" altLang="en-US" sz="1700">
                <a:latin typeface="微软雅黑" panose="020B0503020204020204" pitchFamily="34" charset="-122"/>
                <a:ea typeface="微软雅黑" panose="020B0503020204020204" pitchFamily="34" charset="-122"/>
                <a:sym typeface="+mn-ea"/>
              </a:rPr>
              <a:t>、原生应用</a:t>
            </a:r>
            <a:r>
              <a:rPr lang="en-US" altLang="zh-CN" sz="1700">
                <a:latin typeface="微软雅黑" panose="020B0503020204020204" pitchFamily="34" charset="-122"/>
                <a:ea typeface="微软雅黑" panose="020B0503020204020204" pitchFamily="34" charset="-122"/>
                <a:sym typeface="+mn-ea"/>
              </a:rPr>
              <a:t>APP</a:t>
            </a:r>
            <a:r>
              <a:rPr lang="zh-CN" altLang="en-US" sz="1700">
                <a:latin typeface="微软雅黑" panose="020B0503020204020204" pitchFamily="34" charset="-122"/>
                <a:ea typeface="微软雅黑" panose="020B0503020204020204" pitchFamily="34" charset="-122"/>
                <a:sym typeface="+mn-ea"/>
              </a:rPr>
              <a:t>等。</a:t>
            </a:r>
            <a:endParaRPr lang="zh-CN" altLang="en-US" sz="1700">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custDataLst>
              <p:tags r:id="rId1"/>
            </p:custDataLst>
          </p:nvPr>
        </p:nvPicPr>
        <p:blipFill>
          <a:blip r:embed="rId2">
            <a:lum contrast="18000"/>
          </a:blip>
          <a:stretch>
            <a:fillRect/>
          </a:stretch>
        </p:blipFill>
        <p:spPr>
          <a:xfrm>
            <a:off x="884555" y="1925320"/>
            <a:ext cx="2167890" cy="4683760"/>
          </a:xfrm>
          <a:prstGeom prst="rect">
            <a:avLst/>
          </a:prstGeom>
          <a:ln w="28575">
            <a:solidFill>
              <a:srgbClr val="FF0000"/>
            </a:solidFill>
          </a:ln>
        </p:spPr>
      </p:pic>
      <p:pic>
        <p:nvPicPr>
          <p:cNvPr id="2" name="图片 1"/>
          <p:cNvPicPr>
            <a:picLocks noChangeAspect="1"/>
          </p:cNvPicPr>
          <p:nvPr>
            <p:custDataLst>
              <p:tags r:id="rId3"/>
            </p:custDataLst>
          </p:nvPr>
        </p:nvPicPr>
        <p:blipFill>
          <a:blip r:embed="rId4">
            <a:lum contrast="18000"/>
          </a:blip>
          <a:stretch>
            <a:fillRect/>
          </a:stretch>
        </p:blipFill>
        <p:spPr>
          <a:xfrm>
            <a:off x="3917950" y="1925955"/>
            <a:ext cx="7930515" cy="4683125"/>
          </a:xfrm>
          <a:prstGeom prst="rect">
            <a:avLst/>
          </a:prstGeom>
          <a:ln w="28575">
            <a:solidFill>
              <a:srgbClr val="FF0000"/>
            </a:solidFill>
          </a:ln>
        </p:spPr>
      </p:pic>
      <p:sp>
        <p:nvSpPr>
          <p:cNvPr id="5" name="矩形 4"/>
          <p:cNvSpPr/>
          <p:nvPr/>
        </p:nvSpPr>
        <p:spPr>
          <a:xfrm>
            <a:off x="386715" y="2836545"/>
            <a:ext cx="436880" cy="2861310"/>
          </a:xfrm>
          <a:prstGeom prst="rect">
            <a:avLst/>
          </a:prstGeom>
          <a:noFill/>
          <a:ln>
            <a:noFill/>
          </a:ln>
        </p:spPr>
        <p:txBody>
          <a:bodyPr wrap="none" rtlCol="0" anchor="t">
            <a:spAutoFit/>
          </a:bodyPr>
          <a:p>
            <a:pPr algn="ctr"/>
            <a:r>
              <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贵</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r>
              <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政</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r>
              <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通</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r>
              <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移</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r>
              <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动</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r>
              <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端</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r>
              <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工</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r>
              <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作</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r>
              <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台</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6" name="矩形 5"/>
          <p:cNvSpPr/>
          <p:nvPr/>
        </p:nvSpPr>
        <p:spPr>
          <a:xfrm>
            <a:off x="3318510" y="2836545"/>
            <a:ext cx="436880" cy="2861310"/>
          </a:xfrm>
          <a:prstGeom prst="rect">
            <a:avLst/>
          </a:prstGeom>
          <a:noFill/>
          <a:ln>
            <a:noFill/>
          </a:ln>
        </p:spPr>
        <p:txBody>
          <a:bodyPr wrap="none" rtlCol="0" anchor="t">
            <a:spAutoFit/>
          </a:bodyPr>
          <a:p>
            <a:pPr algn="ctr">
              <a:buClrTx/>
              <a:buSzTx/>
              <a:buNone/>
            </a:pPr>
            <a:r>
              <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贵</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buClrTx/>
              <a:buSzTx/>
              <a:buNone/>
            </a:pPr>
            <a:r>
              <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政</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buClrTx/>
              <a:buSzTx/>
              <a:buNone/>
            </a:pPr>
            <a:r>
              <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通</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buClrTx/>
              <a:buSzTx/>
              <a:buNone/>
            </a:pPr>
            <a:r>
              <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电</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buClrTx/>
              <a:buSzTx/>
              <a:buNone/>
            </a:pPr>
            <a:r>
              <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脑</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buClrTx/>
              <a:buSzTx/>
              <a:buNone/>
            </a:pPr>
            <a:r>
              <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端</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buClrTx/>
              <a:buSzTx/>
              <a:buNone/>
            </a:pPr>
            <a:r>
              <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工</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buClrTx/>
              <a:buSzTx/>
              <a:buNone/>
            </a:pPr>
            <a:r>
              <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作</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a:buClrTx/>
              <a:buSzTx/>
              <a:buNone/>
            </a:pPr>
            <a:r>
              <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台</a:t>
            </a:r>
            <a:endParaRPr lang="zh-CN" altLang="en-US" sz="200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9525"/>
            <a:ext cx="12192000" cy="6858000"/>
            <a:chOff x="0" y="0"/>
            <a:chExt cx="12192000" cy="6858000"/>
          </a:xfrm>
        </p:grpSpPr>
        <p:grpSp>
          <p:nvGrpSpPr>
            <p:cNvPr id="22" name="组合 21"/>
            <p:cNvGrpSpPr/>
            <p:nvPr/>
          </p:nvGrpSpPr>
          <p:grpSpPr>
            <a:xfrm>
              <a:off x="0" y="0"/>
              <a:ext cx="12192000" cy="6858000"/>
              <a:chOff x="13074" y="2890390"/>
              <a:chExt cx="12192000" cy="6858000"/>
            </a:xfrm>
          </p:grpSpPr>
          <p:sp>
            <p:nvSpPr>
              <p:cNvPr id="32" name="Rectangle 15"/>
              <p:cNvSpPr/>
              <p:nvPr/>
            </p:nvSpPr>
            <p:spPr>
              <a:xfrm>
                <a:off x="13074" y="2890390"/>
                <a:ext cx="12192000" cy="6858000"/>
              </a:xfrm>
              <a:prstGeom prst="rect">
                <a:avLst/>
              </a:prstGeom>
              <a:gradFill>
                <a:gsLst>
                  <a:gs pos="0">
                    <a:srgbClr val="2F90D8">
                      <a:alpha val="80000"/>
                    </a:srgbClr>
                  </a:gs>
                  <a:gs pos="42000">
                    <a:srgbClr val="3354B5">
                      <a:alpha val="90000"/>
                    </a:srgbClr>
                  </a:gs>
                  <a:gs pos="100000">
                    <a:srgbClr val="363B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3" name="Parallelogram 21"/>
              <p:cNvSpPr/>
              <p:nvPr/>
            </p:nvSpPr>
            <p:spPr>
              <a:xfrm>
                <a:off x="812064" y="2890390"/>
                <a:ext cx="8442664" cy="6858000"/>
              </a:xfrm>
              <a:prstGeom prst="parallelogram">
                <a:avLst>
                  <a:gd name="adj" fmla="val 47269"/>
                </a:avLst>
              </a:prstGeom>
              <a:gradFill flip="none" rotWithShape="1">
                <a:gsLst>
                  <a:gs pos="0">
                    <a:srgbClr val="2F90D8">
                      <a:alpha val="0"/>
                    </a:srgbClr>
                  </a:gs>
                  <a:gs pos="42000">
                    <a:srgbClr val="3354B5">
                      <a:alpha val="80000"/>
                    </a:srgbClr>
                  </a:gs>
                  <a:gs pos="94805">
                    <a:srgbClr val="361F97">
                      <a:alpha val="5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4" name="Parallelogram 25"/>
              <p:cNvSpPr/>
              <p:nvPr/>
            </p:nvSpPr>
            <p:spPr>
              <a:xfrm>
                <a:off x="5233144" y="2890390"/>
                <a:ext cx="5523385" cy="6858000"/>
              </a:xfrm>
              <a:prstGeom prst="parallelogram">
                <a:avLst>
                  <a:gd name="adj" fmla="val 59484"/>
                </a:avLst>
              </a:prstGeom>
              <a:gradFill>
                <a:gsLst>
                  <a:gs pos="0">
                    <a:srgbClr val="2F90D8">
                      <a:alpha val="0"/>
                    </a:srgbClr>
                  </a:gs>
                  <a:gs pos="42000">
                    <a:srgbClr val="3354B5">
                      <a:alpha val="90000"/>
                    </a:srgbClr>
                  </a:gs>
                  <a:gs pos="94805">
                    <a:srgbClr val="361F9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5536" y="3227582"/>
                <a:ext cx="1314455" cy="313158"/>
              </a:xfrm>
              <a:prstGeom prst="rect">
                <a:avLst/>
              </a:prstGeom>
            </p:spPr>
          </p:pic>
          <p:sp>
            <p:nvSpPr>
              <p:cNvPr id="36" name="TextBox 38"/>
              <p:cNvSpPr txBox="1"/>
              <p:nvPr/>
            </p:nvSpPr>
            <p:spPr>
              <a:xfrm>
                <a:off x="9350902" y="3294033"/>
                <a:ext cx="2368861" cy="215444"/>
              </a:xfrm>
              <a:prstGeom prst="rect">
                <a:avLst/>
              </a:prstGeom>
              <a:noFill/>
            </p:spPr>
            <p:txBody>
              <a:bodyPr wrap="square" rtlCol="0">
                <a:spAutoFit/>
              </a:bodyPr>
              <a:lstStyle/>
              <a:p>
                <a:pPr algn="r"/>
                <a:r>
                  <a:rPr lang="en-ID" altLang="zh-CN" sz="800" spc="300" dirty="0">
                    <a:solidFill>
                      <a:schemeClr val="bg1">
                        <a:lumMod val="75000"/>
                      </a:schemeClr>
                    </a:solidFill>
                    <a:latin typeface="微软雅黑" panose="020B0503020204020204" pitchFamily="34" charset="-122"/>
                    <a:ea typeface="微软雅黑" panose="020B0503020204020204" pitchFamily="34" charset="-122"/>
                  </a:rPr>
                  <a:t>GCBD - </a:t>
                </a:r>
                <a:r>
                  <a:rPr lang="en-US" altLang="zh-CN" sz="800" spc="300" dirty="0">
                    <a:solidFill>
                      <a:schemeClr val="bg1">
                        <a:lumMod val="75000"/>
                      </a:schemeClr>
                    </a:solidFill>
                    <a:latin typeface="微软雅黑" panose="020B0503020204020204" pitchFamily="34" charset="-122"/>
                    <a:ea typeface="微软雅黑" panose="020B0503020204020204" pitchFamily="34" charset="-122"/>
                  </a:rPr>
                  <a:t>2021</a:t>
                </a:r>
                <a:endParaRPr lang="en-ID" altLang="zh-CN" sz="800" spc="300" dirty="0">
                  <a:solidFill>
                    <a:schemeClr val="bg1">
                      <a:lumMod val="75000"/>
                    </a:schemeClr>
                  </a:solidFill>
                  <a:latin typeface="微软雅黑" panose="020B0503020204020204" pitchFamily="34" charset="-122"/>
                  <a:ea typeface="微软雅黑" panose="020B0503020204020204" pitchFamily="34" charset="-122"/>
                </a:endParaRPr>
              </a:p>
            </p:txBody>
          </p:sp>
        </p:grpSp>
        <p:pic>
          <p:nvPicPr>
            <p:cNvPr id="31" name="图片 30"/>
            <p:cNvPicPr>
              <a:picLocks noChangeAspect="1"/>
            </p:cNvPicPr>
            <p:nvPr/>
          </p:nvPicPr>
          <p:blipFill rotWithShape="1">
            <a:blip r:embed="rId2">
              <a:duotone>
                <a:schemeClr val="accent1">
                  <a:shade val="45000"/>
                  <a:satMod val="135000"/>
                </a:schemeClr>
                <a:prstClr val="white"/>
              </a:duotone>
            </a:blip>
            <a:srcRect t="49798" b="8887"/>
            <a:stretch>
              <a:fillRect/>
            </a:stretch>
          </p:blipFill>
          <p:spPr>
            <a:xfrm>
              <a:off x="2635649" y="1042713"/>
              <a:ext cx="6920702" cy="5805762"/>
            </a:xfrm>
            <a:prstGeom prst="rect">
              <a:avLst/>
            </a:prstGeom>
          </p:spPr>
        </p:pic>
      </p:grpSp>
      <p:sp>
        <p:nvSpPr>
          <p:cNvPr id="17" name="íśḻíḓè"/>
          <p:cNvSpPr txBox="1"/>
          <p:nvPr/>
        </p:nvSpPr>
        <p:spPr>
          <a:xfrm>
            <a:off x="6197675" y="1975962"/>
            <a:ext cx="1795661" cy="1951444"/>
          </a:xfrm>
          <a:prstGeom prst="rect">
            <a:avLst/>
          </a:prstGeom>
        </p:spPr>
        <p:txBody>
          <a:bodyPr vert="horz" lIns="91440" tIns="45720" rIns="91440" bIns="45720" rtlCol="0" anchor="b">
            <a:normAutofit fontScale="650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zh-CN" altLang="en-US" sz="19400" dirty="0">
              <a:gradFill>
                <a:gsLst>
                  <a:gs pos="29000">
                    <a:schemeClr val="bg1"/>
                  </a:gs>
                  <a:gs pos="76000">
                    <a:schemeClr val="bg1">
                      <a:alpha val="0"/>
                    </a:schemeClr>
                  </a:gs>
                </a:gsLst>
                <a:lin ang="8100000" scaled="1"/>
              </a:gradFill>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p:txBody>
      </p:sp>
      <p:sp>
        <p:nvSpPr>
          <p:cNvPr id="2" name="TextBox 39"/>
          <p:cNvSpPr txBox="1"/>
          <p:nvPr/>
        </p:nvSpPr>
        <p:spPr>
          <a:xfrm>
            <a:off x="4021455" y="2938145"/>
            <a:ext cx="4149725" cy="706755"/>
          </a:xfrm>
          <a:prstGeom prst="rect">
            <a:avLst/>
          </a:prstGeom>
          <a:noFill/>
        </p:spPr>
        <p:txBody>
          <a:bodyPr wrap="square" rtlCol="0">
            <a:spAutoFit/>
          </a:bodyPr>
          <a:lstStyle/>
          <a:p>
            <a:pPr algn="ctr"/>
            <a:r>
              <a:rPr lang="en-US" altLang="zh-CN" sz="4000"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rPr>
              <a:t>1</a:t>
            </a:r>
            <a:r>
              <a:rPr lang="zh-CN" altLang="en-US" sz="4000"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rPr>
              <a:t>、贵政通介绍</a:t>
            </a:r>
            <a:endParaRPr lang="en-US" altLang="zh-CN" sz="4000"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346898" y="717359"/>
            <a:ext cx="600456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贵政通的工作台—</a:t>
            </a:r>
            <a:r>
              <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自定义常用应用显示</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endParaRPr>
          </a:p>
        </p:txBody>
      </p:sp>
      <p:pic>
        <p:nvPicPr>
          <p:cNvPr id="6" name="图片 5"/>
          <p:cNvPicPr>
            <a:picLocks noChangeAspect="1"/>
          </p:cNvPicPr>
          <p:nvPr/>
        </p:nvPicPr>
        <p:blipFill>
          <a:blip r:embed="rId1">
            <a:lum contrast="18000"/>
          </a:blip>
          <a:stretch>
            <a:fillRect/>
          </a:stretch>
        </p:blipFill>
        <p:spPr>
          <a:xfrm>
            <a:off x="346710" y="1508760"/>
            <a:ext cx="2385695" cy="5161915"/>
          </a:xfrm>
          <a:prstGeom prst="rect">
            <a:avLst/>
          </a:prstGeom>
          <a:ln w="28575">
            <a:solidFill>
              <a:srgbClr val="FF0000"/>
            </a:solidFill>
          </a:ln>
        </p:spPr>
      </p:pic>
      <p:pic>
        <p:nvPicPr>
          <p:cNvPr id="7" name="图片 6"/>
          <p:cNvPicPr>
            <a:picLocks noChangeAspect="1"/>
          </p:cNvPicPr>
          <p:nvPr/>
        </p:nvPicPr>
        <p:blipFill>
          <a:blip r:embed="rId2">
            <a:lum contrast="18000"/>
          </a:blip>
          <a:stretch>
            <a:fillRect/>
          </a:stretch>
        </p:blipFill>
        <p:spPr>
          <a:xfrm>
            <a:off x="7529830" y="1508760"/>
            <a:ext cx="2385695" cy="5162550"/>
          </a:xfrm>
          <a:prstGeom prst="rect">
            <a:avLst/>
          </a:prstGeom>
          <a:ln w="28575">
            <a:solidFill>
              <a:srgbClr val="FF0000"/>
            </a:solidFill>
          </a:ln>
        </p:spPr>
      </p:pic>
      <p:sp>
        <p:nvSpPr>
          <p:cNvPr id="20" name="圆角矩形 19"/>
          <p:cNvSpPr/>
          <p:nvPr/>
        </p:nvSpPr>
        <p:spPr>
          <a:xfrm>
            <a:off x="2310130" y="2021205"/>
            <a:ext cx="422275" cy="35877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9493885" y="3118485"/>
            <a:ext cx="421640" cy="61214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圆角矩形 18"/>
          <p:cNvSpPr/>
          <p:nvPr/>
        </p:nvSpPr>
        <p:spPr>
          <a:xfrm>
            <a:off x="7529830" y="3910330"/>
            <a:ext cx="340995" cy="263334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圆角矩形 20"/>
          <p:cNvSpPr/>
          <p:nvPr/>
        </p:nvSpPr>
        <p:spPr>
          <a:xfrm>
            <a:off x="7529830" y="3118485"/>
            <a:ext cx="340995" cy="59563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线形标注 1 1"/>
          <p:cNvSpPr/>
          <p:nvPr/>
        </p:nvSpPr>
        <p:spPr>
          <a:xfrm>
            <a:off x="3183255" y="2979420"/>
            <a:ext cx="1943100" cy="2447925"/>
          </a:xfrm>
          <a:prstGeom prst="borderCallout1">
            <a:avLst>
              <a:gd name="adj1" fmla="val 48220"/>
              <a:gd name="adj2" fmla="val -1793"/>
              <a:gd name="adj3" fmla="val -25214"/>
              <a:gd name="adj4" fmla="val -22647"/>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ct val="150000"/>
              </a:lnSpc>
            </a:pP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①在贵政通移动端工作台，点击右上角的设置按钮</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，进入到右侧页面。</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3562350" y="4511040"/>
            <a:ext cx="365760" cy="312420"/>
          </a:xfrm>
          <a:prstGeom prst="rect">
            <a:avLst/>
          </a:prstGeom>
        </p:spPr>
      </p:pic>
      <p:sp>
        <p:nvSpPr>
          <p:cNvPr id="4" name="线形标注 1 3"/>
          <p:cNvSpPr/>
          <p:nvPr/>
        </p:nvSpPr>
        <p:spPr>
          <a:xfrm>
            <a:off x="5126355" y="1564640"/>
            <a:ext cx="1943100" cy="1414780"/>
          </a:xfrm>
          <a:prstGeom prst="borderCallout1">
            <a:avLst>
              <a:gd name="adj1" fmla="val 47890"/>
              <a:gd name="adj2" fmla="val 99803"/>
              <a:gd name="adj3" fmla="val 47441"/>
              <a:gd name="adj4" fmla="val 114607"/>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ct val="100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智能推荐：系统将根据您使用具体应用的频率，为您推荐常用应用的显示。</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圆角矩形 4"/>
          <p:cNvSpPr/>
          <p:nvPr/>
        </p:nvSpPr>
        <p:spPr>
          <a:xfrm>
            <a:off x="7397750" y="2021840"/>
            <a:ext cx="2649220" cy="42735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线形标注 1 9"/>
          <p:cNvSpPr/>
          <p:nvPr/>
        </p:nvSpPr>
        <p:spPr>
          <a:xfrm>
            <a:off x="10375900" y="2014855"/>
            <a:ext cx="1573530" cy="1138555"/>
          </a:xfrm>
          <a:prstGeom prst="borderCallout1">
            <a:avLst>
              <a:gd name="adj1" fmla="val 58482"/>
              <a:gd name="adj2" fmla="val -2461"/>
              <a:gd name="adj3" fmla="val 58931"/>
              <a:gd name="adj4" fmla="val -20056"/>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ts val="2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自定义：系统将根据您手动设置的应用排序进行显示。</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圆角矩形 10"/>
          <p:cNvSpPr/>
          <p:nvPr/>
        </p:nvSpPr>
        <p:spPr>
          <a:xfrm>
            <a:off x="7397750" y="2512695"/>
            <a:ext cx="2649220" cy="42735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线形标注 1 12"/>
          <p:cNvSpPr/>
          <p:nvPr/>
        </p:nvSpPr>
        <p:spPr>
          <a:xfrm>
            <a:off x="5126355" y="2979420"/>
            <a:ext cx="1943100" cy="930910"/>
          </a:xfrm>
          <a:prstGeom prst="borderCallout1">
            <a:avLst>
              <a:gd name="adj1" fmla="val 54638"/>
              <a:gd name="adj2" fmla="val 99803"/>
              <a:gd name="adj3" fmla="val 55320"/>
              <a:gd name="adj4" fmla="val 124150"/>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ct val="100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点击</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，可将在常用应用显示的应用进行隐去。</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4" name="图片 13"/>
          <p:cNvPicPr>
            <a:picLocks noChangeAspect="1"/>
          </p:cNvPicPr>
          <p:nvPr/>
        </p:nvPicPr>
        <p:blipFill>
          <a:blip r:embed="rId4">
            <a:lum contrast="24000"/>
          </a:blip>
          <a:stretch>
            <a:fillRect/>
          </a:stretch>
        </p:blipFill>
        <p:spPr>
          <a:xfrm>
            <a:off x="5680075" y="2992755"/>
            <a:ext cx="304800" cy="320040"/>
          </a:xfrm>
          <a:prstGeom prst="rect">
            <a:avLst/>
          </a:prstGeom>
        </p:spPr>
      </p:pic>
      <p:sp>
        <p:nvSpPr>
          <p:cNvPr id="17" name="线形标注 1 16"/>
          <p:cNvSpPr/>
          <p:nvPr/>
        </p:nvSpPr>
        <p:spPr>
          <a:xfrm>
            <a:off x="5126355" y="3910330"/>
            <a:ext cx="1943100" cy="1518920"/>
          </a:xfrm>
          <a:prstGeom prst="borderCallout1">
            <a:avLst>
              <a:gd name="adj1" fmla="val 48494"/>
              <a:gd name="adj2" fmla="val 100392"/>
              <a:gd name="adj3" fmla="val 48578"/>
              <a:gd name="adj4" fmla="val 122287"/>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ct val="100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点击</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可将其他应用设置在常用应用显示中。常用应用中最多可设置</a:t>
            </a:r>
            <a:r>
              <a:rPr lang="en-US" altLang="zh-CN"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8</a:t>
            </a:r>
            <a:r>
              <a:rPr lang="zh-CN" altLang="en-US"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各应用显示。</a:t>
            </a:r>
            <a:endParaRPr lang="zh-CN" altLang="en-US"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3" name="图片 22"/>
          <p:cNvPicPr>
            <a:picLocks noChangeAspect="1"/>
          </p:cNvPicPr>
          <p:nvPr/>
        </p:nvPicPr>
        <p:blipFill>
          <a:blip r:embed="rId5">
            <a:lum contrast="24000"/>
          </a:blip>
          <a:stretch>
            <a:fillRect/>
          </a:stretch>
        </p:blipFill>
        <p:spPr>
          <a:xfrm>
            <a:off x="5680075" y="3956685"/>
            <a:ext cx="327660" cy="312420"/>
          </a:xfrm>
          <a:prstGeom prst="rect">
            <a:avLst/>
          </a:prstGeom>
        </p:spPr>
      </p:pic>
      <p:sp>
        <p:nvSpPr>
          <p:cNvPr id="24" name="线形标注 1 23"/>
          <p:cNvSpPr/>
          <p:nvPr/>
        </p:nvSpPr>
        <p:spPr>
          <a:xfrm>
            <a:off x="10375900" y="3153410"/>
            <a:ext cx="1573530" cy="929640"/>
          </a:xfrm>
          <a:prstGeom prst="borderCallout1">
            <a:avLst>
              <a:gd name="adj1" fmla="val 30054"/>
              <a:gd name="adj2" fmla="val -1008"/>
              <a:gd name="adj3" fmla="val 29439"/>
              <a:gd name="adj4" fmla="val -28853"/>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ct val="100000"/>
              </a:lnSpc>
            </a:pP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长按</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，可自由设置应用的显示排序</a:t>
            </a: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5" name="图片 24"/>
          <p:cNvPicPr>
            <a:picLocks noChangeAspect="1"/>
          </p:cNvPicPr>
          <p:nvPr/>
        </p:nvPicPr>
        <p:blipFill>
          <a:blip r:embed="rId6"/>
          <a:stretch>
            <a:fillRect/>
          </a:stretch>
        </p:blipFill>
        <p:spPr>
          <a:xfrm>
            <a:off x="10995025" y="3202940"/>
            <a:ext cx="335280" cy="274320"/>
          </a:xfrm>
          <a:prstGeom prst="rect">
            <a:avLst/>
          </a:prstGeom>
        </p:spPr>
      </p:pic>
      <p:sp>
        <p:nvSpPr>
          <p:cNvPr id="26" name="线形标注 1 25"/>
          <p:cNvSpPr/>
          <p:nvPr/>
        </p:nvSpPr>
        <p:spPr>
          <a:xfrm>
            <a:off x="10375265" y="1125855"/>
            <a:ext cx="1573530" cy="884555"/>
          </a:xfrm>
          <a:prstGeom prst="borderCallout1">
            <a:avLst>
              <a:gd name="adj1" fmla="val 57214"/>
              <a:gd name="adj2" fmla="val -1008"/>
              <a:gd name="adj3" fmla="val 78535"/>
              <a:gd name="adj4" fmla="val -31799"/>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ts val="2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点击完成，即可完成应用排序的设置。</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656590" y="797560"/>
            <a:ext cx="8868410" cy="553085"/>
          </a:xfrm>
          <a:prstGeom prst="rect">
            <a:avLst/>
          </a:prstGeom>
        </p:spPr>
        <p:txBody>
          <a:bodyPr wrap="squar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贵政通的工作台</a:t>
            </a:r>
            <a:r>
              <a:rPr lang="zh-CN" altLang="en-US" sz="24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a:t>
            </a:r>
            <a:r>
              <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软件商店的使用（一）</a:t>
            </a:r>
            <a:endPar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endParaRPr>
          </a:p>
        </p:txBody>
      </p:sp>
      <p:pic>
        <p:nvPicPr>
          <p:cNvPr id="4" name="图片 3"/>
          <p:cNvPicPr>
            <a:picLocks noChangeAspect="1"/>
          </p:cNvPicPr>
          <p:nvPr>
            <p:custDataLst>
              <p:tags r:id="rId1"/>
            </p:custDataLst>
          </p:nvPr>
        </p:nvPicPr>
        <p:blipFill>
          <a:blip r:embed="rId2">
            <a:lum contrast="18000"/>
          </a:blip>
          <a:stretch>
            <a:fillRect/>
          </a:stretch>
        </p:blipFill>
        <p:spPr>
          <a:xfrm>
            <a:off x="9525000" y="1649730"/>
            <a:ext cx="2207260" cy="4790440"/>
          </a:xfrm>
          <a:prstGeom prst="rect">
            <a:avLst/>
          </a:prstGeom>
          <a:ln w="28575">
            <a:solidFill>
              <a:srgbClr val="FF0000"/>
            </a:solidFill>
          </a:ln>
        </p:spPr>
      </p:pic>
      <p:pic>
        <p:nvPicPr>
          <p:cNvPr id="3" name="图片 2"/>
          <p:cNvPicPr>
            <a:picLocks noChangeAspect="1"/>
          </p:cNvPicPr>
          <p:nvPr>
            <p:custDataLst>
              <p:tags r:id="rId3"/>
            </p:custDataLst>
          </p:nvPr>
        </p:nvPicPr>
        <p:blipFill>
          <a:blip r:embed="rId4">
            <a:lum contrast="18000"/>
          </a:blip>
          <a:stretch>
            <a:fillRect/>
          </a:stretch>
        </p:blipFill>
        <p:spPr>
          <a:xfrm>
            <a:off x="2677160" y="1649730"/>
            <a:ext cx="2217420" cy="4790440"/>
          </a:xfrm>
          <a:prstGeom prst="rect">
            <a:avLst/>
          </a:prstGeom>
          <a:ln w="28575">
            <a:solidFill>
              <a:srgbClr val="FF0000"/>
            </a:solidFill>
          </a:ln>
        </p:spPr>
      </p:pic>
      <p:pic>
        <p:nvPicPr>
          <p:cNvPr id="10" name="图片 9"/>
          <p:cNvPicPr>
            <a:picLocks noChangeAspect="1"/>
          </p:cNvPicPr>
          <p:nvPr/>
        </p:nvPicPr>
        <p:blipFill>
          <a:blip r:embed="rId5">
            <a:lum contrast="18000"/>
          </a:blip>
          <a:stretch>
            <a:fillRect/>
          </a:stretch>
        </p:blipFill>
        <p:spPr>
          <a:xfrm>
            <a:off x="6217285" y="1649730"/>
            <a:ext cx="2213610" cy="4790440"/>
          </a:xfrm>
          <a:prstGeom prst="rect">
            <a:avLst/>
          </a:prstGeom>
          <a:ln w="28575">
            <a:solidFill>
              <a:srgbClr val="FF0000"/>
            </a:solidFill>
          </a:ln>
        </p:spPr>
      </p:pic>
      <p:sp>
        <p:nvSpPr>
          <p:cNvPr id="12" name="圆角矩形 11"/>
          <p:cNvSpPr/>
          <p:nvPr/>
        </p:nvSpPr>
        <p:spPr>
          <a:xfrm>
            <a:off x="2740660" y="2429510"/>
            <a:ext cx="519430" cy="50990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右箭头 12"/>
          <p:cNvSpPr/>
          <p:nvPr/>
        </p:nvSpPr>
        <p:spPr>
          <a:xfrm>
            <a:off x="3260090" y="2453640"/>
            <a:ext cx="2414270" cy="48577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14" name="圆角矩形 13"/>
          <p:cNvSpPr/>
          <p:nvPr/>
        </p:nvSpPr>
        <p:spPr>
          <a:xfrm>
            <a:off x="6466840" y="5929630"/>
            <a:ext cx="519430" cy="50990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10923270" y="5930265"/>
            <a:ext cx="519430" cy="50990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线形标注 1 4"/>
          <p:cNvSpPr/>
          <p:nvPr/>
        </p:nvSpPr>
        <p:spPr>
          <a:xfrm>
            <a:off x="299085" y="2638425"/>
            <a:ext cx="1781810" cy="947420"/>
          </a:xfrm>
          <a:prstGeom prst="borderCallout1">
            <a:avLst>
              <a:gd name="adj1" fmla="val 52010"/>
              <a:gd name="adj2" fmla="val 101601"/>
              <a:gd name="adj3" fmla="val 14879"/>
              <a:gd name="adj4" fmla="val 132679"/>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ts val="2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在贵政通移动端工作台找到软件商店。</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线形标注 1 6"/>
          <p:cNvSpPr/>
          <p:nvPr/>
        </p:nvSpPr>
        <p:spPr>
          <a:xfrm>
            <a:off x="4906010" y="5389880"/>
            <a:ext cx="1304290" cy="1049655"/>
          </a:xfrm>
          <a:prstGeom prst="borderCallout1">
            <a:avLst>
              <a:gd name="adj1" fmla="val 52010"/>
              <a:gd name="adj2" fmla="val 101601"/>
              <a:gd name="adj3" fmla="val 72534"/>
              <a:gd name="adj4" fmla="val 117478"/>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ts val="2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可查看个人历史已经下载的应用。</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线形标注 1 8"/>
          <p:cNvSpPr/>
          <p:nvPr/>
        </p:nvSpPr>
        <p:spPr>
          <a:xfrm>
            <a:off x="8462010" y="4606290"/>
            <a:ext cx="1041400" cy="1833880"/>
          </a:xfrm>
          <a:prstGeom prst="borderCallout1">
            <a:avLst>
              <a:gd name="adj1" fmla="val 52010"/>
              <a:gd name="adj2" fmla="val 101601"/>
              <a:gd name="adj3" fmla="val 84487"/>
              <a:gd name="adj4" fmla="val 230548"/>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ts val="2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可查看软件商店的其他应用，并按需下载使用。</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lum contrast="18000"/>
          </a:blip>
          <a:stretch>
            <a:fillRect/>
          </a:stretch>
        </p:blipFill>
        <p:spPr>
          <a:xfrm>
            <a:off x="620395" y="1713865"/>
            <a:ext cx="2240915" cy="4840605"/>
          </a:xfrm>
          <a:prstGeom prst="rect">
            <a:avLst/>
          </a:prstGeom>
          <a:ln w="28575">
            <a:solidFill>
              <a:srgbClr val="FF0000"/>
            </a:solidFill>
          </a:ln>
        </p:spPr>
      </p:pic>
      <p:pic>
        <p:nvPicPr>
          <p:cNvPr id="6" name="图片 5"/>
          <p:cNvPicPr>
            <a:picLocks noChangeAspect="1"/>
          </p:cNvPicPr>
          <p:nvPr/>
        </p:nvPicPr>
        <p:blipFill>
          <a:blip r:embed="rId2">
            <a:lum contrast="18000"/>
          </a:blip>
          <a:stretch>
            <a:fillRect/>
          </a:stretch>
        </p:blipFill>
        <p:spPr>
          <a:xfrm>
            <a:off x="3533140" y="1713865"/>
            <a:ext cx="2240280" cy="4839970"/>
          </a:xfrm>
          <a:prstGeom prst="rect">
            <a:avLst/>
          </a:prstGeom>
          <a:ln w="28575">
            <a:solidFill>
              <a:srgbClr val="FF0000"/>
            </a:solidFill>
          </a:ln>
        </p:spPr>
      </p:pic>
      <p:pic>
        <p:nvPicPr>
          <p:cNvPr id="7" name="图片 6"/>
          <p:cNvPicPr>
            <a:picLocks noChangeAspect="1"/>
          </p:cNvPicPr>
          <p:nvPr/>
        </p:nvPicPr>
        <p:blipFill>
          <a:blip r:embed="rId3">
            <a:lum contrast="18000"/>
          </a:blip>
          <a:stretch>
            <a:fillRect/>
          </a:stretch>
        </p:blipFill>
        <p:spPr>
          <a:xfrm>
            <a:off x="6445250" y="1713230"/>
            <a:ext cx="2236470" cy="4840605"/>
          </a:xfrm>
          <a:prstGeom prst="rect">
            <a:avLst/>
          </a:prstGeom>
          <a:ln w="28575">
            <a:solidFill>
              <a:srgbClr val="FF0000"/>
            </a:solidFill>
          </a:ln>
        </p:spPr>
      </p:pic>
      <p:pic>
        <p:nvPicPr>
          <p:cNvPr id="8" name="图片 7"/>
          <p:cNvPicPr>
            <a:picLocks noChangeAspect="1"/>
          </p:cNvPicPr>
          <p:nvPr/>
        </p:nvPicPr>
        <p:blipFill>
          <a:blip r:embed="rId4">
            <a:lum contrast="18000"/>
          </a:blip>
          <a:stretch>
            <a:fillRect/>
          </a:stretch>
        </p:blipFill>
        <p:spPr>
          <a:xfrm>
            <a:off x="9458960" y="1713230"/>
            <a:ext cx="2236470" cy="4840605"/>
          </a:xfrm>
          <a:prstGeom prst="rect">
            <a:avLst/>
          </a:prstGeom>
          <a:ln w="28575">
            <a:solidFill>
              <a:srgbClr val="FF0000"/>
            </a:solidFill>
          </a:ln>
        </p:spPr>
      </p:pic>
      <p:sp>
        <p:nvSpPr>
          <p:cNvPr id="14" name="圆角矩形 13"/>
          <p:cNvSpPr/>
          <p:nvPr/>
        </p:nvSpPr>
        <p:spPr>
          <a:xfrm>
            <a:off x="442595" y="5118100"/>
            <a:ext cx="2550795" cy="50990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nvSpPr>
        <p:spPr>
          <a:xfrm>
            <a:off x="3362960" y="5187315"/>
            <a:ext cx="2550795" cy="50990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6561455" y="5949315"/>
            <a:ext cx="692150" cy="50990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9586595" y="5915025"/>
            <a:ext cx="934085" cy="50990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656590" y="797560"/>
            <a:ext cx="8868410" cy="553085"/>
          </a:xfrm>
          <a:prstGeom prst="rect">
            <a:avLst/>
          </a:prstGeom>
        </p:spPr>
        <p:txBody>
          <a:bodyPr wrap="squar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贵政通的工作台</a:t>
            </a:r>
            <a:r>
              <a:rPr lang="zh-CN" altLang="en-US" sz="24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a:t>
            </a:r>
            <a:r>
              <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软件商店的使用（二）</a:t>
            </a:r>
            <a:endPar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endParaRPr>
          </a:p>
        </p:txBody>
      </p:sp>
      <p:sp>
        <p:nvSpPr>
          <p:cNvPr id="11" name="TextBox 9"/>
          <p:cNvSpPr txBox="1"/>
          <p:nvPr/>
        </p:nvSpPr>
        <p:spPr>
          <a:xfrm>
            <a:off x="620395" y="1210310"/>
            <a:ext cx="6743065" cy="411480"/>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接下演示如何在贵政通的软件商店下载、安装和使用应用。</a:t>
            </a:r>
            <a:endParaRPr lang="zh-CN" sz="1700">
              <a:latin typeface="微软雅黑" panose="020B0503020204020204" pitchFamily="34" charset="-122"/>
              <a:ea typeface="微软雅黑" panose="020B0503020204020204" pitchFamily="34" charset="-122"/>
              <a:sym typeface="+mn-ea"/>
            </a:endParaRPr>
          </a:p>
        </p:txBody>
      </p:sp>
    </p:spTree>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911340" y="3118485"/>
            <a:ext cx="4907280" cy="1886585"/>
          </a:xfrm>
          <a:prstGeom prst="rect">
            <a:avLst/>
          </a:prstGeom>
          <a:noFill/>
          <a:ln>
            <a:noFill/>
          </a:ln>
        </p:spPr>
        <p:txBody>
          <a:bodyPr wrap="square" rtlCol="0" anchor="t">
            <a:spAutoFit/>
          </a:bodyPr>
          <a:p>
            <a:pPr indent="482600" algn="l" fontAlgn="auto">
              <a:lnSpc>
                <a:spcPts val="3500"/>
              </a:lnSpc>
              <a:extLst>
                <a:ext uri="{35155182-B16C-46BC-9424-99874614C6A1}">
                  <wpsdc:indentchars xmlns:wpsdc="http://www.wps.cn/officeDocument/2017/drawingmlCustomData" val="200" checksum="488862714"/>
                </a:ext>
              </a:extLst>
            </a:pPr>
            <a:r>
              <a:rPr lang="zh-CN" altLang="en-US" b="1" spc="100">
                <a:solidFill>
                  <a:srgbClr val="FF0000"/>
                </a:solidFill>
                <a:effectLst/>
                <a:uFillTx/>
                <a:latin typeface="微软雅黑" panose="020B0503020204020204" pitchFamily="34" charset="-122"/>
                <a:ea typeface="微软雅黑" panose="020B0503020204020204" pitchFamily="34" charset="-122"/>
              </a:rPr>
              <a:t>除各行业应用、贵政通当前已有的应用外，贵政通平台还会持续不断引入好用、实用的通用服务，不断打造更为开放、发展的生态，为用户提供更为丰富的使用体验。</a:t>
            </a:r>
            <a:endParaRPr lang="zh-CN" altLang="en-US" b="1" spc="100">
              <a:solidFill>
                <a:srgbClr val="FF0000"/>
              </a:solidFill>
              <a:effectLst/>
              <a:uFillTx/>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lum contrast="18000"/>
          </a:blip>
          <a:stretch>
            <a:fillRect/>
          </a:stretch>
        </p:blipFill>
        <p:spPr>
          <a:xfrm>
            <a:off x="620395" y="1588135"/>
            <a:ext cx="2282190" cy="4947285"/>
          </a:xfrm>
          <a:prstGeom prst="rect">
            <a:avLst/>
          </a:prstGeom>
          <a:ln w="28575">
            <a:solidFill>
              <a:srgbClr val="FF0000"/>
            </a:solidFill>
          </a:ln>
        </p:spPr>
      </p:pic>
      <p:pic>
        <p:nvPicPr>
          <p:cNvPr id="7" name="图片 6"/>
          <p:cNvPicPr>
            <a:picLocks noChangeAspect="1"/>
          </p:cNvPicPr>
          <p:nvPr/>
        </p:nvPicPr>
        <p:blipFill>
          <a:blip r:embed="rId2">
            <a:lum contrast="18000"/>
          </a:blip>
          <a:stretch>
            <a:fillRect/>
          </a:stretch>
        </p:blipFill>
        <p:spPr>
          <a:xfrm>
            <a:off x="3966210" y="1588135"/>
            <a:ext cx="2282825" cy="4947285"/>
          </a:xfrm>
          <a:prstGeom prst="rect">
            <a:avLst/>
          </a:prstGeom>
          <a:ln w="28575">
            <a:solidFill>
              <a:srgbClr val="FF0000"/>
            </a:solidFill>
          </a:ln>
        </p:spPr>
      </p:pic>
      <p:sp>
        <p:nvSpPr>
          <p:cNvPr id="14" name="圆角矩形 13"/>
          <p:cNvSpPr/>
          <p:nvPr/>
        </p:nvSpPr>
        <p:spPr>
          <a:xfrm>
            <a:off x="465455" y="2693035"/>
            <a:ext cx="2585720" cy="50990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656590" y="797560"/>
            <a:ext cx="8868410" cy="553085"/>
          </a:xfrm>
          <a:prstGeom prst="rect">
            <a:avLst/>
          </a:prstGeom>
        </p:spPr>
        <p:txBody>
          <a:bodyPr wrap="squar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贵政通的工作台</a:t>
            </a:r>
            <a:r>
              <a:rPr lang="zh-CN" altLang="en-US" sz="24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a:t>
            </a:r>
            <a:r>
              <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软件商店的使用（三）</a:t>
            </a:r>
            <a:endPar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endParaRPr>
          </a:p>
        </p:txBody>
      </p:sp>
    </p:spTree>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620583" y="740854"/>
            <a:ext cx="399288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统一消息处理</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endParaRPr>
          </a:p>
        </p:txBody>
      </p:sp>
      <p:sp>
        <p:nvSpPr>
          <p:cNvPr id="11" name="TextBox 9"/>
          <p:cNvSpPr txBox="1"/>
          <p:nvPr/>
        </p:nvSpPr>
        <p:spPr>
          <a:xfrm>
            <a:off x="620395" y="1210310"/>
            <a:ext cx="10986770" cy="411480"/>
          </a:xfrm>
          <a:prstGeom prst="rect">
            <a:avLst/>
          </a:prstGeom>
          <a:noFill/>
        </p:spPr>
        <p:txBody>
          <a:bodyPr wrap="square" rtlCol="0">
            <a:spAutoFit/>
          </a:bodyPr>
          <a:p>
            <a:pPr indent="0" algn="just" fontAlgn="auto">
              <a:lnSpc>
                <a:spcPts val="2500"/>
              </a:lnSpc>
            </a:pPr>
            <a:r>
              <a:rPr lang="zh-CN" altLang="en-US" sz="1700">
                <a:latin typeface="微软雅黑" panose="020B0503020204020204" pitchFamily="34" charset="-122"/>
                <a:ea typeface="微软雅黑" panose="020B0503020204020204" pitchFamily="34" charset="-122"/>
                <a:sym typeface="+mn-ea"/>
              </a:rPr>
              <a:t>在贵政通，可以对收到的应用消息直接进行点开处理。如公文处理、事务办理、快传查看处理、台账记录等。</a:t>
            </a:r>
            <a:endParaRPr lang="zh-CN" altLang="en-US" sz="1700">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custDataLst>
              <p:tags r:id="rId1"/>
            </p:custDataLst>
          </p:nvPr>
        </p:nvPicPr>
        <p:blipFill>
          <a:blip r:embed="rId2">
            <a:lum contrast="18000"/>
          </a:blip>
          <a:stretch>
            <a:fillRect/>
          </a:stretch>
        </p:blipFill>
        <p:spPr>
          <a:xfrm>
            <a:off x="262255" y="1850390"/>
            <a:ext cx="2197735" cy="4748530"/>
          </a:xfrm>
          <a:prstGeom prst="rect">
            <a:avLst/>
          </a:prstGeom>
          <a:ln w="28575">
            <a:solidFill>
              <a:srgbClr val="FF0000"/>
            </a:solidFill>
          </a:ln>
        </p:spPr>
      </p:pic>
      <p:pic>
        <p:nvPicPr>
          <p:cNvPr id="5" name="图片 4"/>
          <p:cNvPicPr>
            <a:picLocks noChangeAspect="1"/>
          </p:cNvPicPr>
          <p:nvPr/>
        </p:nvPicPr>
        <p:blipFill>
          <a:blip r:embed="rId3">
            <a:lum contrast="18000"/>
          </a:blip>
          <a:stretch>
            <a:fillRect/>
          </a:stretch>
        </p:blipFill>
        <p:spPr>
          <a:xfrm>
            <a:off x="2635250" y="1825625"/>
            <a:ext cx="2221230" cy="4798060"/>
          </a:xfrm>
          <a:prstGeom prst="rect">
            <a:avLst/>
          </a:prstGeom>
          <a:ln w="28575">
            <a:solidFill>
              <a:srgbClr val="FF0000"/>
            </a:solidFill>
          </a:ln>
        </p:spPr>
      </p:pic>
      <p:pic>
        <p:nvPicPr>
          <p:cNvPr id="6" name="图片 5"/>
          <p:cNvPicPr>
            <a:picLocks noChangeAspect="1"/>
          </p:cNvPicPr>
          <p:nvPr/>
        </p:nvPicPr>
        <p:blipFill>
          <a:blip r:embed="rId4">
            <a:lum contrast="18000"/>
          </a:blip>
          <a:stretch>
            <a:fillRect/>
          </a:stretch>
        </p:blipFill>
        <p:spPr>
          <a:xfrm>
            <a:off x="5031740" y="1850390"/>
            <a:ext cx="2209800" cy="4773295"/>
          </a:xfrm>
          <a:prstGeom prst="rect">
            <a:avLst/>
          </a:prstGeom>
          <a:ln w="28575">
            <a:solidFill>
              <a:srgbClr val="FF0000"/>
            </a:solidFill>
          </a:ln>
        </p:spPr>
      </p:pic>
      <p:pic>
        <p:nvPicPr>
          <p:cNvPr id="7" name="图片 6"/>
          <p:cNvPicPr>
            <a:picLocks noChangeAspect="1"/>
          </p:cNvPicPr>
          <p:nvPr/>
        </p:nvPicPr>
        <p:blipFill>
          <a:blip r:embed="rId5">
            <a:lum contrast="18000"/>
          </a:blip>
          <a:stretch>
            <a:fillRect/>
          </a:stretch>
        </p:blipFill>
        <p:spPr>
          <a:xfrm>
            <a:off x="7416800" y="1838325"/>
            <a:ext cx="2195195" cy="4742180"/>
          </a:xfrm>
          <a:prstGeom prst="rect">
            <a:avLst/>
          </a:prstGeom>
          <a:ln w="28575">
            <a:solidFill>
              <a:srgbClr val="FF0000"/>
            </a:solidFill>
          </a:ln>
        </p:spPr>
      </p:pic>
      <p:pic>
        <p:nvPicPr>
          <p:cNvPr id="8" name="图片 7"/>
          <p:cNvPicPr>
            <a:picLocks noChangeAspect="1"/>
          </p:cNvPicPr>
          <p:nvPr/>
        </p:nvPicPr>
        <p:blipFill>
          <a:blip r:embed="rId6">
            <a:lum contrast="18000"/>
          </a:blip>
          <a:stretch>
            <a:fillRect/>
          </a:stretch>
        </p:blipFill>
        <p:spPr>
          <a:xfrm>
            <a:off x="9813290" y="1825625"/>
            <a:ext cx="2195195" cy="4742180"/>
          </a:xfrm>
          <a:prstGeom prst="rect">
            <a:avLst/>
          </a:prstGeom>
          <a:ln w="28575">
            <a:solidFill>
              <a:srgbClr val="FF0000"/>
            </a:solidFill>
          </a:ln>
        </p:spPr>
      </p:pic>
      <p:sp>
        <p:nvSpPr>
          <p:cNvPr id="9" name="右箭头 8"/>
          <p:cNvSpPr/>
          <p:nvPr/>
        </p:nvSpPr>
        <p:spPr>
          <a:xfrm>
            <a:off x="1969135" y="3307715"/>
            <a:ext cx="3062605" cy="277495"/>
          </a:xfrm>
          <a:prstGeom prst="rightArrow">
            <a:avLst/>
          </a:prstGeom>
          <a:extLst>
            <a:ext uri="{909E8E84-426E-40DD-AFC4-6F175D3DCCD1}">
              <a14:hiddenFill xmlns:a14="http://schemas.microsoft.com/office/drawing/2010/main">
                <a:solidFill>
                  <a:schemeClr val="accent1"/>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14" name="右箭头 13"/>
          <p:cNvSpPr/>
          <p:nvPr/>
        </p:nvSpPr>
        <p:spPr>
          <a:xfrm>
            <a:off x="1969135" y="2925445"/>
            <a:ext cx="750570" cy="243205"/>
          </a:xfrm>
          <a:prstGeom prst="rightArrow">
            <a:avLst/>
          </a:prstGeom>
          <a:extLst>
            <a:ext uri="{909E8E84-426E-40DD-AFC4-6F175D3DCCD1}">
              <a14:hiddenFill xmlns:a14="http://schemas.microsoft.com/office/drawing/2010/main">
                <a:solidFill>
                  <a:schemeClr val="accent1"/>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15" name="右箭头 14"/>
          <p:cNvSpPr/>
          <p:nvPr/>
        </p:nvSpPr>
        <p:spPr>
          <a:xfrm>
            <a:off x="1969135" y="3688715"/>
            <a:ext cx="5568315" cy="277495"/>
          </a:xfrm>
          <a:prstGeom prst="rightArrow">
            <a:avLst/>
          </a:prstGeom>
          <a:extLst>
            <a:ext uri="{909E8E84-426E-40DD-AFC4-6F175D3DCCD1}">
              <a14:hiddenFill xmlns:a14="http://schemas.microsoft.com/office/drawing/2010/main">
                <a:solidFill>
                  <a:schemeClr val="accent1"/>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Tree>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620395" y="730250"/>
            <a:ext cx="5493385" cy="553085"/>
          </a:xfrm>
          <a:prstGeom prst="rect">
            <a:avLst/>
          </a:prstGeom>
        </p:spPr>
        <p:txBody>
          <a:bodyPr wrap="squar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贵政通的收藏功能（一）</a:t>
            </a:r>
            <a:endPar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endParaRPr>
          </a:p>
        </p:txBody>
      </p:sp>
      <p:sp>
        <p:nvSpPr>
          <p:cNvPr id="11" name="TextBox 9"/>
          <p:cNvSpPr txBox="1"/>
          <p:nvPr/>
        </p:nvSpPr>
        <p:spPr>
          <a:xfrm>
            <a:off x="620395" y="1210310"/>
            <a:ext cx="10986770" cy="411480"/>
          </a:xfrm>
          <a:prstGeom prst="rect">
            <a:avLst/>
          </a:prstGeom>
          <a:noFill/>
        </p:spPr>
        <p:txBody>
          <a:bodyPr wrap="square" rtlCol="0">
            <a:spAutoFit/>
          </a:bodyPr>
          <a:p>
            <a:pPr indent="0" algn="just" fontAlgn="auto">
              <a:lnSpc>
                <a:spcPts val="2500"/>
              </a:lnSpc>
            </a:pPr>
            <a:r>
              <a:rPr lang="zh-CN" altLang="en-US" sz="1700">
                <a:latin typeface="微软雅黑" panose="020B0503020204020204" pitchFamily="34" charset="-122"/>
                <a:ea typeface="微软雅黑" panose="020B0503020204020204" pitchFamily="34" charset="-122"/>
                <a:sym typeface="+mn-ea"/>
              </a:rPr>
              <a:t>在贵政通中，可以将一些重要的会议通知等消息进行收藏，便于下次查找。</a:t>
            </a:r>
            <a:endParaRPr lang="zh-CN" altLang="en-US" sz="1700">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lum contrast="18000"/>
          </a:blip>
          <a:stretch>
            <a:fillRect/>
          </a:stretch>
        </p:blipFill>
        <p:spPr>
          <a:xfrm>
            <a:off x="4690745" y="1621155"/>
            <a:ext cx="2367915" cy="5124450"/>
          </a:xfrm>
          <a:prstGeom prst="rect">
            <a:avLst/>
          </a:prstGeom>
          <a:ln w="28575">
            <a:solidFill>
              <a:srgbClr val="FF0000"/>
            </a:solidFill>
          </a:ln>
        </p:spPr>
      </p:pic>
      <p:pic>
        <p:nvPicPr>
          <p:cNvPr id="4" name="图片 3"/>
          <p:cNvPicPr>
            <a:picLocks noChangeAspect="1"/>
          </p:cNvPicPr>
          <p:nvPr/>
        </p:nvPicPr>
        <p:blipFill>
          <a:blip r:embed="rId2">
            <a:lum contrast="18000"/>
          </a:blip>
          <a:stretch>
            <a:fillRect/>
          </a:stretch>
        </p:blipFill>
        <p:spPr>
          <a:xfrm>
            <a:off x="2089150" y="1621790"/>
            <a:ext cx="2368550" cy="5124450"/>
          </a:xfrm>
          <a:prstGeom prst="rect">
            <a:avLst/>
          </a:prstGeom>
          <a:ln w="28575">
            <a:solidFill>
              <a:srgbClr val="FF0000"/>
            </a:solidFill>
          </a:ln>
        </p:spPr>
      </p:pic>
      <p:sp>
        <p:nvSpPr>
          <p:cNvPr id="12" name="圆角矩形 11"/>
          <p:cNvSpPr/>
          <p:nvPr/>
        </p:nvSpPr>
        <p:spPr>
          <a:xfrm>
            <a:off x="2421890" y="5062220"/>
            <a:ext cx="1466215" cy="50990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线形标注 1 9"/>
          <p:cNvSpPr/>
          <p:nvPr/>
        </p:nvSpPr>
        <p:spPr>
          <a:xfrm>
            <a:off x="220345" y="4459605"/>
            <a:ext cx="1619885" cy="2286635"/>
          </a:xfrm>
          <a:prstGeom prst="borderCallout1">
            <a:avLst>
              <a:gd name="adj1" fmla="val 52010"/>
              <a:gd name="adj2" fmla="val 101601"/>
              <a:gd name="adj3" fmla="val 46264"/>
              <a:gd name="adj4" fmla="val 134417"/>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ts val="2000"/>
              </a:lnSpc>
            </a:pPr>
            <a:r>
              <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聊天消息收藏：</a:t>
            </a:r>
            <a:endPar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ts val="2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在聊天框中，</a:t>
            </a:r>
            <a:r>
              <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长按</a:t>
            </a: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消息，选择收藏，即可将重要消息进行收藏。</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圆角矩形 12"/>
          <p:cNvSpPr/>
          <p:nvPr/>
        </p:nvSpPr>
        <p:spPr>
          <a:xfrm>
            <a:off x="4951095" y="3928745"/>
            <a:ext cx="1893570" cy="31051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7" name="直接连接符 16"/>
          <p:cNvCxnSpPr>
            <a:stCxn id="12" idx="3"/>
          </p:cNvCxnSpPr>
          <p:nvPr/>
        </p:nvCxnSpPr>
        <p:spPr>
          <a:xfrm flipV="1">
            <a:off x="3876675" y="4058285"/>
            <a:ext cx="1062990" cy="12592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nvPicPr>
        <p:blipFill>
          <a:blip r:embed="rId3">
            <a:lum contrast="18000"/>
          </a:blip>
          <a:stretch>
            <a:fillRect/>
          </a:stretch>
        </p:blipFill>
        <p:spPr>
          <a:xfrm>
            <a:off x="7338060" y="1596390"/>
            <a:ext cx="2379980" cy="5149215"/>
          </a:xfrm>
          <a:prstGeom prst="rect">
            <a:avLst/>
          </a:prstGeom>
          <a:ln w="28575">
            <a:solidFill>
              <a:srgbClr val="FF0000"/>
            </a:solidFill>
          </a:ln>
        </p:spPr>
      </p:pic>
      <p:sp>
        <p:nvSpPr>
          <p:cNvPr id="20" name="圆角矩形 19"/>
          <p:cNvSpPr/>
          <p:nvPr/>
        </p:nvSpPr>
        <p:spPr>
          <a:xfrm>
            <a:off x="9345295" y="1818005"/>
            <a:ext cx="372745" cy="26797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线形标注 1 20"/>
          <p:cNvSpPr/>
          <p:nvPr/>
        </p:nvSpPr>
        <p:spPr>
          <a:xfrm>
            <a:off x="10353040" y="1957705"/>
            <a:ext cx="1619885" cy="1095375"/>
          </a:xfrm>
          <a:prstGeom prst="borderCallout1">
            <a:avLst>
              <a:gd name="adj1" fmla="val 50985"/>
              <a:gd name="adj2" fmla="val -313"/>
              <a:gd name="adj3" fmla="val 9275"/>
              <a:gd name="adj4" fmla="val -38063"/>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ts val="2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在一些信息中，也可以打开右上角的，选择收藏。</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圆角矩形 21"/>
          <p:cNvSpPr/>
          <p:nvPr/>
        </p:nvSpPr>
        <p:spPr>
          <a:xfrm>
            <a:off x="8618220" y="2371725"/>
            <a:ext cx="1099185" cy="26797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620395" y="730250"/>
            <a:ext cx="5412740" cy="553085"/>
          </a:xfrm>
          <a:prstGeom prst="rect">
            <a:avLst/>
          </a:prstGeom>
        </p:spPr>
        <p:txBody>
          <a:bodyPr wrap="squar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贵政通的收藏功能（二）</a:t>
            </a:r>
            <a:endPar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endParaRPr>
          </a:p>
        </p:txBody>
      </p:sp>
      <p:sp>
        <p:nvSpPr>
          <p:cNvPr id="11" name="TextBox 9"/>
          <p:cNvSpPr txBox="1"/>
          <p:nvPr/>
        </p:nvSpPr>
        <p:spPr>
          <a:xfrm>
            <a:off x="620395" y="1210310"/>
            <a:ext cx="10986770" cy="411480"/>
          </a:xfrm>
          <a:prstGeom prst="rect">
            <a:avLst/>
          </a:prstGeom>
          <a:noFill/>
        </p:spPr>
        <p:txBody>
          <a:bodyPr wrap="square" rtlCol="0">
            <a:spAutoFit/>
          </a:bodyPr>
          <a:p>
            <a:pPr indent="0" algn="just" fontAlgn="auto">
              <a:lnSpc>
                <a:spcPts val="2500"/>
              </a:lnSpc>
            </a:pPr>
            <a:r>
              <a:rPr lang="zh-CN" altLang="en-US" sz="1700">
                <a:latin typeface="微软雅黑" panose="020B0503020204020204" pitchFamily="34" charset="-122"/>
                <a:ea typeface="微软雅黑" panose="020B0503020204020204" pitchFamily="34" charset="-122"/>
                <a:sym typeface="+mn-ea"/>
              </a:rPr>
              <a:t>收藏的信息可按如下介绍进行查看。</a:t>
            </a:r>
            <a:endParaRPr lang="zh-CN" altLang="en-US" sz="1700">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lum contrast="18000"/>
          </a:blip>
          <a:stretch>
            <a:fillRect/>
          </a:stretch>
        </p:blipFill>
        <p:spPr>
          <a:xfrm>
            <a:off x="715010" y="1659255"/>
            <a:ext cx="2287270" cy="4948555"/>
          </a:xfrm>
          <a:prstGeom prst="rect">
            <a:avLst/>
          </a:prstGeom>
          <a:ln w="28575">
            <a:solidFill>
              <a:srgbClr val="FF0000"/>
            </a:solidFill>
          </a:ln>
        </p:spPr>
      </p:pic>
      <p:pic>
        <p:nvPicPr>
          <p:cNvPr id="5" name="图片 4"/>
          <p:cNvPicPr>
            <a:picLocks noChangeAspect="1"/>
          </p:cNvPicPr>
          <p:nvPr/>
        </p:nvPicPr>
        <p:blipFill>
          <a:blip r:embed="rId2">
            <a:lum contrast="18000"/>
          </a:blip>
          <a:stretch>
            <a:fillRect/>
          </a:stretch>
        </p:blipFill>
        <p:spPr>
          <a:xfrm>
            <a:off x="3612515" y="1659255"/>
            <a:ext cx="8381365" cy="4948555"/>
          </a:xfrm>
          <a:prstGeom prst="rect">
            <a:avLst/>
          </a:prstGeom>
          <a:ln w="28575">
            <a:solidFill>
              <a:srgbClr val="FF0000"/>
            </a:solidFill>
          </a:ln>
        </p:spPr>
      </p:pic>
      <p:sp>
        <p:nvSpPr>
          <p:cNvPr id="6" name="圆角矩形 5"/>
          <p:cNvSpPr/>
          <p:nvPr/>
        </p:nvSpPr>
        <p:spPr>
          <a:xfrm>
            <a:off x="2434590" y="6122670"/>
            <a:ext cx="567055" cy="48450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6"/>
          <p:cNvSpPr/>
          <p:nvPr/>
        </p:nvSpPr>
        <p:spPr>
          <a:xfrm>
            <a:off x="715010" y="3536315"/>
            <a:ext cx="2286635" cy="31686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a:off x="3508375" y="5972810"/>
            <a:ext cx="602615" cy="29972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TextBox 9"/>
          <p:cNvSpPr txBox="1"/>
          <p:nvPr/>
        </p:nvSpPr>
        <p:spPr>
          <a:xfrm>
            <a:off x="977265" y="4862830"/>
            <a:ext cx="1761490" cy="411480"/>
          </a:xfrm>
          <a:prstGeom prst="rect">
            <a:avLst/>
          </a:prstGeom>
          <a:solidFill>
            <a:schemeClr val="bg2">
              <a:lumMod val="90000"/>
            </a:schemeClr>
          </a:solidFill>
        </p:spPr>
        <p:txBody>
          <a:bodyPr wrap="square" rtlCol="0">
            <a:spAutoFit/>
          </a:bodyPr>
          <a:p>
            <a:pPr indent="0" algn="just" fontAlgn="auto">
              <a:lnSpc>
                <a:spcPts val="2500"/>
              </a:lnSpc>
            </a:pPr>
            <a:r>
              <a:rPr lang="zh-CN" sz="2000" b="1">
                <a:latin typeface="微软雅黑" panose="020B0503020204020204" pitchFamily="34" charset="-122"/>
                <a:ea typeface="微软雅黑" panose="020B0503020204020204" pitchFamily="34" charset="-122"/>
                <a:sym typeface="+mn-ea"/>
              </a:rPr>
              <a:t>贵政通移动端</a:t>
            </a:r>
            <a:endParaRPr lang="zh-CN" sz="2000" b="1">
              <a:latin typeface="微软雅黑" panose="020B0503020204020204" pitchFamily="34" charset="-122"/>
              <a:ea typeface="微软雅黑" panose="020B0503020204020204" pitchFamily="34" charset="-122"/>
              <a:sym typeface="+mn-ea"/>
            </a:endParaRPr>
          </a:p>
        </p:txBody>
      </p:sp>
      <p:sp>
        <p:nvSpPr>
          <p:cNvPr id="14" name="TextBox 9"/>
          <p:cNvSpPr txBox="1"/>
          <p:nvPr/>
        </p:nvSpPr>
        <p:spPr>
          <a:xfrm>
            <a:off x="6922770" y="4862830"/>
            <a:ext cx="1761490" cy="411480"/>
          </a:xfrm>
          <a:prstGeom prst="rect">
            <a:avLst/>
          </a:prstGeom>
          <a:solidFill>
            <a:schemeClr val="bg2">
              <a:lumMod val="90000"/>
            </a:schemeClr>
          </a:solidFill>
        </p:spPr>
        <p:txBody>
          <a:bodyPr wrap="square" rtlCol="0">
            <a:spAutoFit/>
          </a:bodyPr>
          <a:p>
            <a:pPr indent="0" algn="just" fontAlgn="auto">
              <a:lnSpc>
                <a:spcPts val="2500"/>
              </a:lnSpc>
            </a:pPr>
            <a:r>
              <a:rPr lang="zh-CN" sz="2000" b="1">
                <a:latin typeface="微软雅黑" panose="020B0503020204020204" pitchFamily="34" charset="-122"/>
                <a:ea typeface="微软雅黑" panose="020B0503020204020204" pitchFamily="34" charset="-122"/>
                <a:sym typeface="+mn-ea"/>
              </a:rPr>
              <a:t>贵政通电脑端</a:t>
            </a:r>
            <a:endParaRPr lang="zh-CN" sz="2000" b="1">
              <a:latin typeface="微软雅黑" panose="020B0503020204020204" pitchFamily="34" charset="-122"/>
              <a:ea typeface="微软雅黑" panose="020B0503020204020204" pitchFamily="34" charset="-122"/>
              <a:sym typeface="+mn-ea"/>
            </a:endParaRPr>
          </a:p>
        </p:txBody>
      </p:sp>
    </p:spTree>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620395" y="730250"/>
            <a:ext cx="5412740" cy="553085"/>
          </a:xfrm>
          <a:prstGeom prst="rect">
            <a:avLst/>
          </a:prstGeom>
        </p:spPr>
        <p:txBody>
          <a:bodyPr wrap="squar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贵政通的提醒功能（一）</a:t>
            </a:r>
            <a:endPar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endParaRPr>
          </a:p>
        </p:txBody>
      </p:sp>
      <p:sp>
        <p:nvSpPr>
          <p:cNvPr id="11" name="TextBox 9"/>
          <p:cNvSpPr txBox="1"/>
          <p:nvPr/>
        </p:nvSpPr>
        <p:spPr>
          <a:xfrm>
            <a:off x="620395" y="1210310"/>
            <a:ext cx="10986770" cy="411480"/>
          </a:xfrm>
          <a:prstGeom prst="rect">
            <a:avLst/>
          </a:prstGeom>
          <a:noFill/>
        </p:spPr>
        <p:txBody>
          <a:bodyPr wrap="square" rtlCol="0">
            <a:spAutoFit/>
          </a:bodyPr>
          <a:p>
            <a:pPr indent="0" algn="just" fontAlgn="auto">
              <a:lnSpc>
                <a:spcPts val="2500"/>
              </a:lnSpc>
            </a:pPr>
            <a:r>
              <a:rPr lang="zh-CN" altLang="en-US" sz="1700">
                <a:latin typeface="微软雅黑" panose="020B0503020204020204" pitchFamily="34" charset="-122"/>
                <a:ea typeface="微软雅黑" panose="020B0503020204020204" pitchFamily="34" charset="-122"/>
                <a:sym typeface="+mn-ea"/>
              </a:rPr>
              <a:t>在贵政通中，可以对自己比较关注的、重要的一些信息进行设置提醒，以便及时收到提醒进行处理。</a:t>
            </a:r>
            <a:endParaRPr lang="zh-CN" altLang="en-US" sz="1700">
              <a:latin typeface="微软雅黑" panose="020B0503020204020204" pitchFamily="34" charset="-122"/>
              <a:ea typeface="微软雅黑" panose="020B0503020204020204" pitchFamily="34" charset="-122"/>
              <a:sym typeface="+mn-ea"/>
            </a:endParaRPr>
          </a:p>
        </p:txBody>
      </p:sp>
      <p:pic>
        <p:nvPicPr>
          <p:cNvPr id="4" name="图片 3"/>
          <p:cNvPicPr>
            <a:picLocks noChangeAspect="1"/>
          </p:cNvPicPr>
          <p:nvPr/>
        </p:nvPicPr>
        <p:blipFill>
          <a:blip r:embed="rId1">
            <a:lum contrast="18000"/>
          </a:blip>
          <a:stretch>
            <a:fillRect/>
          </a:stretch>
        </p:blipFill>
        <p:spPr>
          <a:xfrm>
            <a:off x="2364105" y="1621790"/>
            <a:ext cx="2368550" cy="5124450"/>
          </a:xfrm>
          <a:prstGeom prst="rect">
            <a:avLst/>
          </a:prstGeom>
          <a:ln w="28575">
            <a:solidFill>
              <a:srgbClr val="FF0000"/>
            </a:solidFill>
          </a:ln>
        </p:spPr>
      </p:pic>
      <p:pic>
        <p:nvPicPr>
          <p:cNvPr id="3" name="图片 2"/>
          <p:cNvPicPr>
            <a:picLocks noChangeAspect="1"/>
          </p:cNvPicPr>
          <p:nvPr/>
        </p:nvPicPr>
        <p:blipFill>
          <a:blip r:embed="rId2">
            <a:lum contrast="18000"/>
          </a:blip>
          <a:stretch>
            <a:fillRect/>
          </a:stretch>
        </p:blipFill>
        <p:spPr>
          <a:xfrm>
            <a:off x="5731510" y="1621790"/>
            <a:ext cx="2367915" cy="5124450"/>
          </a:xfrm>
          <a:prstGeom prst="rect">
            <a:avLst/>
          </a:prstGeom>
          <a:ln w="28575">
            <a:solidFill>
              <a:srgbClr val="FF0000"/>
            </a:solidFill>
          </a:ln>
        </p:spPr>
      </p:pic>
      <p:sp>
        <p:nvSpPr>
          <p:cNvPr id="10" name="线形标注 1 9"/>
          <p:cNvSpPr/>
          <p:nvPr/>
        </p:nvSpPr>
        <p:spPr>
          <a:xfrm>
            <a:off x="255270" y="2294255"/>
            <a:ext cx="1619885" cy="2286635"/>
          </a:xfrm>
          <a:prstGeom prst="borderCallout1">
            <a:avLst>
              <a:gd name="adj1" fmla="val 23243"/>
              <a:gd name="adj2" fmla="val 100196"/>
              <a:gd name="adj3" fmla="val 22521"/>
              <a:gd name="adj4" fmla="val 158682"/>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ts val="2000"/>
              </a:lnSpc>
            </a:pPr>
            <a:r>
              <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设置提醒：</a:t>
            </a:r>
            <a:endPar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ts val="2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在聊天框中，</a:t>
            </a:r>
            <a:r>
              <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长按</a:t>
            </a: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消息，选择提醒，即可将消息进行提醒的设置，按需求设置不同类型的提醒。</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图片 11"/>
          <p:cNvPicPr>
            <a:picLocks noChangeAspect="1"/>
          </p:cNvPicPr>
          <p:nvPr/>
        </p:nvPicPr>
        <p:blipFill>
          <a:blip r:embed="rId3">
            <a:lum contrast="18000"/>
          </a:blip>
          <a:stretch>
            <a:fillRect/>
          </a:stretch>
        </p:blipFill>
        <p:spPr>
          <a:xfrm>
            <a:off x="9098280" y="1621790"/>
            <a:ext cx="2367915" cy="5124450"/>
          </a:xfrm>
          <a:prstGeom prst="rect">
            <a:avLst/>
          </a:prstGeom>
          <a:ln w="28575">
            <a:solidFill>
              <a:srgbClr val="FF0000"/>
            </a:solidFill>
          </a:ln>
        </p:spPr>
      </p:pic>
      <p:sp>
        <p:nvSpPr>
          <p:cNvPr id="13" name="圆角矩形 12"/>
          <p:cNvSpPr/>
          <p:nvPr/>
        </p:nvSpPr>
        <p:spPr>
          <a:xfrm>
            <a:off x="5731510" y="4264025"/>
            <a:ext cx="2361565" cy="31686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9245600" y="3548380"/>
            <a:ext cx="2072640" cy="137922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7" name="直接连接符 16"/>
          <p:cNvCxnSpPr>
            <a:endCxn id="13" idx="1"/>
          </p:cNvCxnSpPr>
          <p:nvPr/>
        </p:nvCxnSpPr>
        <p:spPr>
          <a:xfrm>
            <a:off x="4408170" y="2950210"/>
            <a:ext cx="1323340" cy="14725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093075" y="4422775"/>
            <a:ext cx="1083945" cy="44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圆角矩形 17"/>
          <p:cNvSpPr/>
          <p:nvPr/>
        </p:nvSpPr>
        <p:spPr>
          <a:xfrm>
            <a:off x="2833370" y="2486025"/>
            <a:ext cx="1574800" cy="55943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620395" y="730250"/>
            <a:ext cx="5412740" cy="553085"/>
          </a:xfrm>
          <a:prstGeom prst="rect">
            <a:avLst/>
          </a:prstGeom>
        </p:spPr>
        <p:txBody>
          <a:bodyPr wrap="squar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贵政通的提醒功能（二）</a:t>
            </a:r>
            <a:endPar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endParaRPr>
          </a:p>
        </p:txBody>
      </p:sp>
      <p:sp>
        <p:nvSpPr>
          <p:cNvPr id="11" name="TextBox 9"/>
          <p:cNvSpPr txBox="1"/>
          <p:nvPr/>
        </p:nvSpPr>
        <p:spPr>
          <a:xfrm>
            <a:off x="620395" y="1210310"/>
            <a:ext cx="10986770" cy="411480"/>
          </a:xfrm>
          <a:prstGeom prst="rect">
            <a:avLst/>
          </a:prstGeom>
          <a:noFill/>
        </p:spPr>
        <p:txBody>
          <a:bodyPr wrap="square" rtlCol="0">
            <a:spAutoFit/>
          </a:bodyPr>
          <a:p>
            <a:pPr indent="0" algn="just" fontAlgn="auto">
              <a:lnSpc>
                <a:spcPts val="2500"/>
              </a:lnSpc>
            </a:pPr>
            <a:r>
              <a:rPr lang="zh-CN" altLang="en-US" sz="1700">
                <a:latin typeface="微软雅黑" panose="020B0503020204020204" pitchFamily="34" charset="-122"/>
                <a:ea typeface="微软雅黑" panose="020B0503020204020204" pitchFamily="34" charset="-122"/>
                <a:sym typeface="+mn-ea"/>
              </a:rPr>
              <a:t>系统会根据设置的时间进行提醒，您也可以通过如下右图的引导查看设置了提醒的信息。</a:t>
            </a:r>
            <a:endParaRPr lang="zh-CN" altLang="en-US" sz="1700">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lum contrast="18000"/>
          </a:blip>
          <a:stretch>
            <a:fillRect/>
          </a:stretch>
        </p:blipFill>
        <p:spPr>
          <a:xfrm>
            <a:off x="5292725" y="1783080"/>
            <a:ext cx="2287270" cy="4948555"/>
          </a:xfrm>
          <a:prstGeom prst="rect">
            <a:avLst/>
          </a:prstGeom>
          <a:ln w="28575">
            <a:solidFill>
              <a:srgbClr val="FF0000"/>
            </a:solidFill>
          </a:ln>
        </p:spPr>
      </p:pic>
      <p:sp>
        <p:nvSpPr>
          <p:cNvPr id="6" name="圆角矩形 5"/>
          <p:cNvSpPr/>
          <p:nvPr/>
        </p:nvSpPr>
        <p:spPr>
          <a:xfrm>
            <a:off x="7011670" y="6246495"/>
            <a:ext cx="567055" cy="484505"/>
          </a:xfrm>
          <a:prstGeom prst="roundRect">
            <a:avLst>
              <a:gd name="adj" fmla="val 0"/>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6"/>
          <p:cNvSpPr/>
          <p:nvPr/>
        </p:nvSpPr>
        <p:spPr>
          <a:xfrm>
            <a:off x="5292725" y="3937635"/>
            <a:ext cx="2286635" cy="31686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TextBox 9"/>
          <p:cNvSpPr txBox="1"/>
          <p:nvPr/>
        </p:nvSpPr>
        <p:spPr>
          <a:xfrm>
            <a:off x="5554345" y="4986655"/>
            <a:ext cx="1761490" cy="411480"/>
          </a:xfrm>
          <a:prstGeom prst="rect">
            <a:avLst/>
          </a:prstGeom>
          <a:solidFill>
            <a:schemeClr val="bg2">
              <a:lumMod val="90000"/>
            </a:schemeClr>
          </a:solidFill>
        </p:spPr>
        <p:txBody>
          <a:bodyPr wrap="square" rtlCol="0">
            <a:spAutoFit/>
          </a:bodyPr>
          <a:p>
            <a:pPr indent="0" algn="just" fontAlgn="auto">
              <a:lnSpc>
                <a:spcPts val="2500"/>
              </a:lnSpc>
            </a:pPr>
            <a:r>
              <a:rPr lang="zh-CN" sz="2000" b="1">
                <a:latin typeface="微软雅黑" panose="020B0503020204020204" pitchFamily="34" charset="-122"/>
                <a:ea typeface="微软雅黑" panose="020B0503020204020204" pitchFamily="34" charset="-122"/>
                <a:sym typeface="+mn-ea"/>
              </a:rPr>
              <a:t>贵政通移动端</a:t>
            </a:r>
            <a:endParaRPr lang="zh-CN" sz="2000" b="1">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2">
            <a:lum contrast="18000"/>
          </a:blip>
          <a:stretch>
            <a:fillRect/>
          </a:stretch>
        </p:blipFill>
        <p:spPr>
          <a:xfrm>
            <a:off x="8809355" y="1744980"/>
            <a:ext cx="2304415" cy="4986020"/>
          </a:xfrm>
          <a:prstGeom prst="rect">
            <a:avLst/>
          </a:prstGeom>
          <a:ln w="28575">
            <a:solidFill>
              <a:srgbClr val="FF0000"/>
            </a:solidFill>
          </a:ln>
        </p:spPr>
      </p:pic>
      <p:pic>
        <p:nvPicPr>
          <p:cNvPr id="8" name="图片 7"/>
          <p:cNvPicPr>
            <a:picLocks noChangeAspect="1"/>
          </p:cNvPicPr>
          <p:nvPr/>
        </p:nvPicPr>
        <p:blipFill>
          <a:blip r:embed="rId3">
            <a:lum contrast="18000"/>
          </a:blip>
          <a:stretch>
            <a:fillRect/>
          </a:stretch>
        </p:blipFill>
        <p:spPr>
          <a:xfrm>
            <a:off x="1776095" y="1783080"/>
            <a:ext cx="2286635" cy="4948555"/>
          </a:xfrm>
          <a:prstGeom prst="rect">
            <a:avLst/>
          </a:prstGeom>
          <a:ln w="28575">
            <a:solidFill>
              <a:srgbClr val="FF0000"/>
            </a:solidFill>
          </a:ln>
        </p:spPr>
      </p:pic>
      <p:sp>
        <p:nvSpPr>
          <p:cNvPr id="10" name="圆角矩形 9"/>
          <p:cNvSpPr/>
          <p:nvPr/>
        </p:nvSpPr>
        <p:spPr>
          <a:xfrm>
            <a:off x="2338070" y="6022975"/>
            <a:ext cx="1125855" cy="301625"/>
          </a:xfrm>
          <a:prstGeom prst="roundRect">
            <a:avLst>
              <a:gd name="adj" fmla="val 0"/>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620395" y="730250"/>
            <a:ext cx="5412740" cy="553085"/>
          </a:xfrm>
          <a:prstGeom prst="rect">
            <a:avLst/>
          </a:prstGeom>
        </p:spPr>
        <p:txBody>
          <a:bodyPr wrap="squar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贵政通的阅后即焚功能</a:t>
            </a:r>
            <a:endPar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endParaRPr>
          </a:p>
        </p:txBody>
      </p:sp>
      <p:sp>
        <p:nvSpPr>
          <p:cNvPr id="11" name="TextBox 9"/>
          <p:cNvSpPr txBox="1"/>
          <p:nvPr/>
        </p:nvSpPr>
        <p:spPr>
          <a:xfrm>
            <a:off x="620395" y="1210310"/>
            <a:ext cx="10986770" cy="732155"/>
          </a:xfrm>
          <a:prstGeom prst="rect">
            <a:avLst/>
          </a:prstGeom>
          <a:noFill/>
        </p:spPr>
        <p:txBody>
          <a:bodyPr wrap="square" rtlCol="0">
            <a:spAutoFit/>
          </a:bodyPr>
          <a:p>
            <a:pPr indent="0" algn="just" fontAlgn="auto">
              <a:lnSpc>
                <a:spcPts val="2500"/>
              </a:lnSpc>
            </a:pPr>
            <a:r>
              <a:rPr lang="zh-CN" altLang="en-US" sz="1700">
                <a:latin typeface="微软雅黑" panose="020B0503020204020204" pitchFamily="34" charset="-122"/>
                <a:ea typeface="微软雅黑" panose="020B0503020204020204" pitchFamily="34" charset="-122"/>
                <a:sym typeface="+mn-ea"/>
              </a:rPr>
              <a:t>在贵政通中移动端，对于一些不便于其他人知道的信息，可以使用贵政通阅后即焚功能，发送阅后即焚消息，对方阅读后，消息将会消失在聊天对话框中。</a:t>
            </a:r>
            <a:endParaRPr lang="zh-CN" altLang="en-US" sz="1700">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lum contrast="18000"/>
          </a:blip>
          <a:stretch>
            <a:fillRect/>
          </a:stretch>
        </p:blipFill>
        <p:spPr>
          <a:xfrm>
            <a:off x="262255" y="1942465"/>
            <a:ext cx="2210435" cy="4782820"/>
          </a:xfrm>
          <a:prstGeom prst="rect">
            <a:avLst/>
          </a:prstGeom>
          <a:ln w="28575">
            <a:solidFill>
              <a:srgbClr val="FF0000"/>
            </a:solidFill>
          </a:ln>
        </p:spPr>
      </p:pic>
      <p:pic>
        <p:nvPicPr>
          <p:cNvPr id="3" name="图片 2"/>
          <p:cNvPicPr>
            <a:picLocks noChangeAspect="1"/>
          </p:cNvPicPr>
          <p:nvPr/>
        </p:nvPicPr>
        <p:blipFill>
          <a:blip r:embed="rId2">
            <a:lum contrast="18000"/>
          </a:blip>
          <a:stretch>
            <a:fillRect/>
          </a:stretch>
        </p:blipFill>
        <p:spPr>
          <a:xfrm>
            <a:off x="2654300" y="1943100"/>
            <a:ext cx="2210435" cy="4782820"/>
          </a:xfrm>
          <a:prstGeom prst="rect">
            <a:avLst/>
          </a:prstGeom>
          <a:ln w="28575">
            <a:solidFill>
              <a:srgbClr val="FF0000"/>
            </a:solidFill>
          </a:ln>
        </p:spPr>
      </p:pic>
      <p:pic>
        <p:nvPicPr>
          <p:cNvPr id="4" name="图片 3"/>
          <p:cNvPicPr>
            <a:picLocks noChangeAspect="1"/>
          </p:cNvPicPr>
          <p:nvPr/>
        </p:nvPicPr>
        <p:blipFill>
          <a:blip r:embed="rId3">
            <a:lum contrast="18000"/>
          </a:blip>
          <a:stretch>
            <a:fillRect/>
          </a:stretch>
        </p:blipFill>
        <p:spPr>
          <a:xfrm>
            <a:off x="5046345" y="1942465"/>
            <a:ext cx="2210435" cy="4782820"/>
          </a:xfrm>
          <a:prstGeom prst="rect">
            <a:avLst/>
          </a:prstGeom>
          <a:ln w="28575">
            <a:solidFill>
              <a:srgbClr val="FF0000"/>
            </a:solidFill>
          </a:ln>
        </p:spPr>
      </p:pic>
      <p:pic>
        <p:nvPicPr>
          <p:cNvPr id="6" name="图片 5"/>
          <p:cNvPicPr>
            <a:picLocks noChangeAspect="1"/>
          </p:cNvPicPr>
          <p:nvPr/>
        </p:nvPicPr>
        <p:blipFill>
          <a:blip r:embed="rId4">
            <a:lum contrast="18000"/>
          </a:blip>
          <a:stretch>
            <a:fillRect/>
          </a:stretch>
        </p:blipFill>
        <p:spPr>
          <a:xfrm>
            <a:off x="9830435" y="1942465"/>
            <a:ext cx="2210435" cy="4783455"/>
          </a:xfrm>
          <a:prstGeom prst="rect">
            <a:avLst/>
          </a:prstGeom>
          <a:ln w="28575">
            <a:solidFill>
              <a:srgbClr val="FF0000"/>
            </a:solidFill>
          </a:ln>
        </p:spPr>
      </p:pic>
      <p:pic>
        <p:nvPicPr>
          <p:cNvPr id="7" name="图片 6"/>
          <p:cNvPicPr>
            <a:picLocks noChangeAspect="1"/>
          </p:cNvPicPr>
          <p:nvPr/>
        </p:nvPicPr>
        <p:blipFill>
          <a:blip r:embed="rId5">
            <a:lum contrast="18000"/>
          </a:blip>
          <a:stretch>
            <a:fillRect/>
          </a:stretch>
        </p:blipFill>
        <p:spPr>
          <a:xfrm>
            <a:off x="7438390" y="1943100"/>
            <a:ext cx="2206625" cy="4782185"/>
          </a:xfrm>
          <a:prstGeom prst="rect">
            <a:avLst/>
          </a:prstGeom>
          <a:ln w="28575">
            <a:solidFill>
              <a:srgbClr val="FF0000"/>
            </a:solidFill>
          </a:ln>
        </p:spPr>
      </p:pic>
      <p:sp>
        <p:nvSpPr>
          <p:cNvPr id="8" name="圆角矩形 7"/>
          <p:cNvSpPr/>
          <p:nvPr/>
        </p:nvSpPr>
        <p:spPr>
          <a:xfrm>
            <a:off x="1905635" y="5880100"/>
            <a:ext cx="474345" cy="46101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线形标注 1 9"/>
          <p:cNvSpPr/>
          <p:nvPr/>
        </p:nvSpPr>
        <p:spPr>
          <a:xfrm>
            <a:off x="2923540" y="3307715"/>
            <a:ext cx="1871980" cy="682625"/>
          </a:xfrm>
          <a:prstGeom prst="borderCallout1">
            <a:avLst>
              <a:gd name="adj1" fmla="val -3906"/>
              <a:gd name="adj2" fmla="val 41892"/>
              <a:gd name="adj3" fmla="val -122976"/>
              <a:gd name="adj4" fmla="val 41316"/>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ts val="2000"/>
              </a:lnSpc>
            </a:pP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支持文字和图片消息的阅后即焚</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圆角矩形 13"/>
          <p:cNvSpPr/>
          <p:nvPr/>
        </p:nvSpPr>
        <p:spPr>
          <a:xfrm>
            <a:off x="3302635" y="2173605"/>
            <a:ext cx="821055" cy="24384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5553710" y="5741035"/>
            <a:ext cx="1374775" cy="56578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7858760" y="5880100"/>
            <a:ext cx="1369060" cy="46037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10090785" y="5770880"/>
            <a:ext cx="1437640" cy="51308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2462" y="337192"/>
            <a:ext cx="1314455" cy="313158"/>
          </a:xfrm>
          <a:prstGeom prst="rect">
            <a:avLst/>
          </a:prstGeom>
        </p:spPr>
      </p:pic>
      <p:sp>
        <p:nvSpPr>
          <p:cNvPr id="21" name="TextBox 39"/>
          <p:cNvSpPr txBox="1"/>
          <p:nvPr/>
        </p:nvSpPr>
        <p:spPr>
          <a:xfrm>
            <a:off x="437515" y="3759200"/>
            <a:ext cx="11314430" cy="2143125"/>
          </a:xfrm>
          <a:prstGeom prst="rect">
            <a:avLst/>
          </a:prstGeom>
          <a:noFill/>
        </p:spPr>
        <p:txBody>
          <a:bodyPr wrap="square" rtlCol="0">
            <a:spAutoFit/>
          </a:bodyPr>
          <a:lstStyle/>
          <a:p>
            <a:pPr indent="431800" algn="just" fontAlgn="auto">
              <a:lnSpc>
                <a:spcPts val="4000"/>
              </a:lnSpc>
              <a:buClrTx/>
              <a:buSzTx/>
              <a:buFontTx/>
              <a:extLst>
                <a:ext uri="{35155182-B16C-46BC-9424-99874614C6A1}">
                  <wpsdc:indentchars xmlns:wpsdc="http://www.wps.cn/officeDocument/2017/drawingmlCustomData" val="200" checksum="3588746719"/>
                </a:ext>
              </a:extLst>
            </a:pPr>
            <a:r>
              <a:rPr sz="1700" dirty="0">
                <a:latin typeface="微软雅黑" panose="020B0503020204020204" pitchFamily="34" charset="-122"/>
                <a:ea typeface="微软雅黑" panose="020B0503020204020204" pitchFamily="34" charset="-122"/>
                <a:cs typeface="微软雅黑" panose="020B0503020204020204" pitchFamily="34" charset="-122"/>
              </a:rPr>
              <a:t>“贵政通”是以政务微信为入口、移动中台为底座、安全接入为保障“三位一体”的全省统一办公平台，按照“一云一网一平台”总体设计，依托电子政务外网和云上贵州系统平台建设部署。</a:t>
            </a:r>
            <a:endParaRPr sz="1700" dirty="0">
              <a:latin typeface="微软雅黑" panose="020B0503020204020204" pitchFamily="34" charset="-122"/>
              <a:ea typeface="微软雅黑" panose="020B0503020204020204" pitchFamily="34" charset="-122"/>
              <a:cs typeface="微软雅黑" panose="020B0503020204020204" pitchFamily="34" charset="-122"/>
            </a:endParaRPr>
          </a:p>
          <a:p>
            <a:pPr indent="431800" algn="just" fontAlgn="auto">
              <a:lnSpc>
                <a:spcPts val="4000"/>
              </a:lnSpc>
              <a:buClrTx/>
              <a:buSzTx/>
              <a:buFontTx/>
              <a:extLst>
                <a:ext uri="{35155182-B16C-46BC-9424-99874614C6A1}">
                  <wpsdc:indentchars xmlns:wpsdc="http://www.wps.cn/officeDocument/2017/drawingmlCustomData" val="200" checksum="3588746719"/>
                </a:ext>
              </a:extLst>
            </a:pPr>
            <a:r>
              <a:rPr sz="1700" dirty="0">
                <a:latin typeface="微软雅黑" panose="020B0503020204020204" pitchFamily="34" charset="-122"/>
                <a:ea typeface="微软雅黑" panose="020B0503020204020204" pitchFamily="34" charset="-122"/>
                <a:cs typeface="微软雅黑" panose="020B0503020204020204" pitchFamily="34" charset="-122"/>
              </a:rPr>
              <a:t>“贵政通”寓意以人为贵、政通人和，致力将“贵政通”打造成为全省各级各部门管用、好用、爱用的移动平台。</a:t>
            </a:r>
            <a:endParaRPr sz="1700" dirty="0">
              <a:latin typeface="微软雅黑" panose="020B0503020204020204" pitchFamily="34" charset="-122"/>
              <a:ea typeface="微软雅黑" panose="020B0503020204020204" pitchFamily="34" charset="-122"/>
              <a:cs typeface="微软雅黑" panose="020B0503020204020204" pitchFamily="34" charset="-122"/>
            </a:endParaRPr>
          </a:p>
          <a:p>
            <a:pPr indent="431800" algn="just" fontAlgn="auto">
              <a:lnSpc>
                <a:spcPts val="4000"/>
              </a:lnSpc>
              <a:buClrTx/>
              <a:buSzTx/>
              <a:buFontTx/>
              <a:extLst>
                <a:ext uri="{35155182-B16C-46BC-9424-99874614C6A1}">
                  <wpsdc:indentchars xmlns:wpsdc="http://www.wps.cn/officeDocument/2017/drawingmlCustomData" val="200" checksum="3588746719"/>
                </a:ext>
              </a:extLst>
            </a:pPr>
            <a:r>
              <a:rPr sz="1700" dirty="0">
                <a:latin typeface="微软雅黑" panose="020B0503020204020204" pitchFamily="34" charset="-122"/>
                <a:ea typeface="微软雅黑" panose="020B0503020204020204" pitchFamily="34" charset="-122"/>
                <a:cs typeface="微软雅黑" panose="020B0503020204020204" pitchFamily="34" charset="-122"/>
              </a:rPr>
              <a:t>全省公务人员可通过“贵政通”跨地区、跨层级、跨部门即时通讯、联动办公，让工作更加便捷、高效。</a:t>
            </a:r>
            <a:endParaRPr sz="17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TextBox 40"/>
          <p:cNvSpPr txBox="1"/>
          <p:nvPr/>
        </p:nvSpPr>
        <p:spPr>
          <a:xfrm>
            <a:off x="602754" y="735689"/>
            <a:ext cx="2863710" cy="691515"/>
          </a:xfrm>
          <a:prstGeom prst="rect">
            <a:avLst/>
          </a:prstGeom>
          <a:noFill/>
        </p:spPr>
        <p:txBody>
          <a:bodyPr wrap="square" rtlCol="0">
            <a:spAutoFit/>
          </a:bodyPr>
          <a:lstStyle/>
          <a:p>
            <a:pPr>
              <a:lnSpc>
                <a:spcPct val="130000"/>
              </a:lnSpc>
            </a:pP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贵政通简介</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pic>
        <p:nvPicPr>
          <p:cNvPr id="2" name="图片 1" descr="app_logo_placeholder"/>
          <p:cNvPicPr>
            <a:picLocks noChangeAspect="1"/>
          </p:cNvPicPr>
          <p:nvPr/>
        </p:nvPicPr>
        <p:blipFill>
          <a:blip r:embed="rId2"/>
          <a:stretch>
            <a:fillRect/>
          </a:stretch>
        </p:blipFill>
        <p:spPr>
          <a:xfrm>
            <a:off x="5502910" y="1654175"/>
            <a:ext cx="1184275" cy="1184275"/>
          </a:xfrm>
          <a:prstGeom prst="rect">
            <a:avLst/>
          </a:prstGeom>
        </p:spPr>
      </p:pic>
      <p:sp>
        <p:nvSpPr>
          <p:cNvPr id="4" name="矩形 3"/>
          <p:cNvSpPr/>
          <p:nvPr/>
        </p:nvSpPr>
        <p:spPr>
          <a:xfrm>
            <a:off x="5535613" y="2929890"/>
            <a:ext cx="1120775" cy="306705"/>
          </a:xfrm>
          <a:prstGeom prst="rect">
            <a:avLst/>
          </a:prstGeom>
          <a:noFill/>
          <a:ln>
            <a:noFill/>
          </a:ln>
        </p:spPr>
        <p:txBody>
          <a:bodyPr wrap="none" rtlCol="0" anchor="t">
            <a:spAutoFit/>
          </a:bodyPr>
          <a:p>
            <a:pPr algn="ct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贵政通</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sym typeface="+mn-ea"/>
              </a:rPr>
              <a:t>logo</a:t>
            </a:r>
            <a:endParaRPr lang="en-US" altLang="zh-CN" sz="14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620395" y="730250"/>
            <a:ext cx="6082030" cy="553085"/>
          </a:xfrm>
          <a:prstGeom prst="rect">
            <a:avLst/>
          </a:prstGeom>
        </p:spPr>
        <p:txBody>
          <a:bodyPr wrap="squar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贵政通的手势密码、指纹密码设置</a:t>
            </a:r>
            <a:endPar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endParaRPr>
          </a:p>
        </p:txBody>
      </p:sp>
      <p:sp>
        <p:nvSpPr>
          <p:cNvPr id="11" name="TextBox 9"/>
          <p:cNvSpPr txBox="1"/>
          <p:nvPr/>
        </p:nvSpPr>
        <p:spPr>
          <a:xfrm>
            <a:off x="620395" y="1210310"/>
            <a:ext cx="10986770" cy="411480"/>
          </a:xfrm>
          <a:prstGeom prst="rect">
            <a:avLst/>
          </a:prstGeom>
          <a:noFill/>
        </p:spPr>
        <p:txBody>
          <a:bodyPr wrap="square" rtlCol="0">
            <a:spAutoFit/>
          </a:bodyPr>
          <a:p>
            <a:pPr indent="0" algn="just" fontAlgn="auto">
              <a:lnSpc>
                <a:spcPts val="2500"/>
              </a:lnSpc>
            </a:pPr>
            <a:r>
              <a:rPr lang="zh-CN" altLang="en-US" sz="1700">
                <a:latin typeface="微软雅黑" panose="020B0503020204020204" pitchFamily="34" charset="-122"/>
                <a:ea typeface="微软雅黑" panose="020B0503020204020204" pitchFamily="34" charset="-122"/>
                <a:sym typeface="+mn-ea"/>
              </a:rPr>
              <a:t>贵政通移动端支持设置手势密码解锁、指纹密码解锁设置，方便了用户的安全保障。</a:t>
            </a:r>
            <a:endParaRPr lang="zh-CN" altLang="en-US" sz="1700">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lum contrast="18000"/>
          </a:blip>
          <a:stretch>
            <a:fillRect/>
          </a:stretch>
        </p:blipFill>
        <p:spPr>
          <a:xfrm>
            <a:off x="620395" y="1621790"/>
            <a:ext cx="2326005" cy="5040630"/>
          </a:xfrm>
          <a:prstGeom prst="rect">
            <a:avLst/>
          </a:prstGeom>
          <a:ln w="28575">
            <a:solidFill>
              <a:srgbClr val="FF0000"/>
            </a:solidFill>
          </a:ln>
        </p:spPr>
      </p:pic>
      <p:pic>
        <p:nvPicPr>
          <p:cNvPr id="3" name="图片 2"/>
          <p:cNvPicPr>
            <a:picLocks noChangeAspect="1"/>
          </p:cNvPicPr>
          <p:nvPr/>
        </p:nvPicPr>
        <p:blipFill>
          <a:blip r:embed="rId2">
            <a:lum contrast="18000"/>
          </a:blip>
          <a:stretch>
            <a:fillRect/>
          </a:stretch>
        </p:blipFill>
        <p:spPr>
          <a:xfrm>
            <a:off x="3530600" y="1621790"/>
            <a:ext cx="2326005" cy="5040630"/>
          </a:xfrm>
          <a:prstGeom prst="rect">
            <a:avLst/>
          </a:prstGeom>
          <a:ln w="28575">
            <a:solidFill>
              <a:srgbClr val="FF0000"/>
            </a:solidFill>
          </a:ln>
        </p:spPr>
      </p:pic>
      <p:pic>
        <p:nvPicPr>
          <p:cNvPr id="4" name="图片 3"/>
          <p:cNvPicPr>
            <a:picLocks noChangeAspect="1"/>
          </p:cNvPicPr>
          <p:nvPr/>
        </p:nvPicPr>
        <p:blipFill>
          <a:blip r:embed="rId3">
            <a:lum contrast="18000"/>
          </a:blip>
          <a:stretch>
            <a:fillRect/>
          </a:stretch>
        </p:blipFill>
        <p:spPr>
          <a:xfrm>
            <a:off x="6440170" y="1621790"/>
            <a:ext cx="2326005" cy="5040630"/>
          </a:xfrm>
          <a:prstGeom prst="rect">
            <a:avLst/>
          </a:prstGeom>
          <a:ln w="28575">
            <a:solidFill>
              <a:srgbClr val="FF0000"/>
            </a:solidFill>
          </a:ln>
        </p:spPr>
      </p:pic>
      <p:pic>
        <p:nvPicPr>
          <p:cNvPr id="5" name="图片 4"/>
          <p:cNvPicPr>
            <a:picLocks noChangeAspect="1"/>
          </p:cNvPicPr>
          <p:nvPr/>
        </p:nvPicPr>
        <p:blipFill>
          <a:blip r:embed="rId4">
            <a:lum contrast="18000"/>
          </a:blip>
          <a:stretch>
            <a:fillRect/>
          </a:stretch>
        </p:blipFill>
        <p:spPr>
          <a:xfrm>
            <a:off x="9427845" y="1621790"/>
            <a:ext cx="2326005" cy="5040630"/>
          </a:xfrm>
          <a:prstGeom prst="rect">
            <a:avLst/>
          </a:prstGeom>
          <a:ln w="28575">
            <a:solidFill>
              <a:srgbClr val="FF0000"/>
            </a:solidFill>
          </a:ln>
        </p:spPr>
      </p:pic>
    </p:spTree>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571500" y="675005"/>
            <a:ext cx="4214495" cy="553085"/>
          </a:xfrm>
          <a:prstGeom prst="rect">
            <a:avLst/>
          </a:prstGeom>
        </p:spPr>
        <p:txBody>
          <a:bodyPr wrap="squar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贵政通的即时通讯功能</a:t>
            </a:r>
            <a:endPar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32" name="Rectangle 7"/>
          <p:cNvSpPr/>
          <p:nvPr/>
        </p:nvSpPr>
        <p:spPr>
          <a:xfrm>
            <a:off x="281305" y="1228090"/>
            <a:ext cx="10985500" cy="5285105"/>
          </a:xfrm>
          <a:prstGeom prst="rect">
            <a:avLst/>
          </a:prstGeom>
          <a:solidFill>
            <a:schemeClr val="bg1"/>
          </a:solidFill>
        </p:spPr>
        <p:txBody>
          <a:bodyPr wrap="square">
            <a:spAutoFit/>
          </a:bodyPr>
          <a:p>
            <a:pPr marL="330200" indent="0" fontAlgn="auto">
              <a:lnSpc>
                <a:spcPts val="2700"/>
              </a:lnSpc>
              <a:buSzPct val="100000"/>
              <a:buNone/>
              <a:defRPr sz="2600">
                <a:solidFill>
                  <a:srgbClr val="FFFFFF"/>
                </a:solidFill>
                <a:latin typeface="PingFang SC Regular" panose="020B0300000000000000" charset="-128"/>
                <a:ea typeface="PingFang SC Regular" panose="020B0300000000000000" charset="-128"/>
                <a:cs typeface="PingFang SC Regular" panose="020B0300000000000000" charset="-128"/>
                <a:sym typeface="PingFang SC Regular" panose="020B0300000000000000" charset="-128"/>
              </a:defRPr>
            </a:pPr>
            <a:r>
              <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1）文字、图片、音视频、文件等多种消息；</a:t>
            </a:r>
            <a:endPar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indent="0" fontAlgn="auto">
              <a:lnSpc>
                <a:spcPts val="2700"/>
              </a:lnSpc>
              <a:buSzPct val="100000"/>
              <a:buNone/>
              <a:defRPr sz="2600">
                <a:solidFill>
                  <a:srgbClr val="FFFFFF"/>
                </a:solidFill>
                <a:latin typeface="PingFang SC Regular" panose="020B0300000000000000" charset="-128"/>
                <a:ea typeface="PingFang SC Regular" panose="020B0300000000000000" charset="-128"/>
                <a:cs typeface="PingFang SC Regular" panose="020B0300000000000000" charset="-128"/>
                <a:sym typeface="PingFang SC Regular" panose="020B0300000000000000" charset="-128"/>
              </a:defRPr>
            </a:pPr>
            <a:r>
              <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2）聊天记录多端同步；</a:t>
            </a:r>
            <a:endPar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indent="0" fontAlgn="auto">
              <a:lnSpc>
                <a:spcPts val="2700"/>
              </a:lnSpc>
              <a:buSzPct val="100000"/>
              <a:buNone/>
              <a:defRPr sz="2600">
                <a:solidFill>
                  <a:srgbClr val="FFFFFF"/>
                </a:solidFill>
                <a:latin typeface="PingFang SC Regular" panose="020B0300000000000000" charset="-128"/>
                <a:ea typeface="PingFang SC Regular" panose="020B0300000000000000" charset="-128"/>
                <a:cs typeface="PingFang SC Regular" panose="020B0300000000000000" charset="-128"/>
                <a:sym typeface="PingFang SC Regular" panose="020B0300000000000000" charset="-128"/>
              </a:defRPr>
            </a:pPr>
            <a:r>
              <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3）最大支持2000人群聊；</a:t>
            </a:r>
            <a:endPar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indent="0" fontAlgn="auto">
              <a:lnSpc>
                <a:spcPts val="2700"/>
              </a:lnSpc>
              <a:buSzPct val="100000"/>
              <a:buNone/>
              <a:defRPr sz="2600">
                <a:solidFill>
                  <a:srgbClr val="FFFFFF"/>
                </a:solidFill>
                <a:latin typeface="PingFang SC Regular" panose="020B0300000000000000" charset="-128"/>
                <a:ea typeface="PingFang SC Regular" panose="020B0300000000000000" charset="-128"/>
                <a:cs typeface="PingFang SC Regular" panose="020B0300000000000000" charset="-128"/>
                <a:sym typeface="PingFang SC Regular" panose="020B0300000000000000" charset="-128"/>
              </a:defRPr>
            </a:pPr>
            <a:r>
              <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4）聊天关键字过滤屏蔽；</a:t>
            </a:r>
            <a:endPar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indent="0" fontAlgn="auto">
              <a:lnSpc>
                <a:spcPts val="2700"/>
              </a:lnSpc>
              <a:buSzPct val="100000"/>
              <a:buNone/>
              <a:defRPr sz="2600">
                <a:solidFill>
                  <a:srgbClr val="FFFFFF"/>
                </a:solidFill>
                <a:latin typeface="PingFang SC Regular" panose="020B0300000000000000" charset="-128"/>
                <a:ea typeface="PingFang SC Regular" panose="020B0300000000000000" charset="-128"/>
                <a:cs typeface="PingFang SC Regular" panose="020B0300000000000000" charset="-128"/>
                <a:sym typeface="PingFang SC Regular" panose="020B0300000000000000" charset="-128"/>
              </a:defRPr>
            </a:pPr>
            <a:r>
              <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5）丰富的群管理功能；</a:t>
            </a:r>
            <a:endPar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indent="0" fontAlgn="auto">
              <a:lnSpc>
                <a:spcPts val="2700"/>
              </a:lnSpc>
              <a:buSzPct val="100000"/>
              <a:buNone/>
              <a:defRPr sz="2600">
                <a:solidFill>
                  <a:srgbClr val="FFFFFF"/>
                </a:solidFill>
                <a:latin typeface="PingFang SC Regular" panose="020B0300000000000000" charset="-128"/>
                <a:ea typeface="PingFang SC Regular" panose="020B0300000000000000" charset="-128"/>
                <a:cs typeface="PingFang SC Regular" panose="020B0300000000000000" charset="-128"/>
                <a:sym typeface="PingFang SC Regular" panose="020B0300000000000000" charset="-128"/>
              </a:defRPr>
            </a:pPr>
            <a:r>
              <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6）最大支持2GB文件传输；</a:t>
            </a:r>
            <a:endPar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indent="0" fontAlgn="auto">
              <a:lnSpc>
                <a:spcPts val="2700"/>
              </a:lnSpc>
              <a:buSzPct val="100000"/>
              <a:buNone/>
              <a:defRPr sz="2600">
                <a:solidFill>
                  <a:srgbClr val="FFFFFF"/>
                </a:solidFill>
                <a:latin typeface="PingFang SC Regular" panose="020B0300000000000000" charset="-128"/>
                <a:ea typeface="PingFang SC Regular" panose="020B0300000000000000" charset="-128"/>
                <a:cs typeface="PingFang SC Regular" panose="020B0300000000000000" charset="-128"/>
                <a:sym typeface="PingFang SC Regular" panose="020B0300000000000000" charset="-128"/>
              </a:defRPr>
            </a:pPr>
            <a:r>
              <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7）快速发起单聊、群聊；</a:t>
            </a:r>
            <a:endPar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indent="0" fontAlgn="auto">
              <a:lnSpc>
                <a:spcPts val="2700"/>
              </a:lnSpc>
              <a:buSzPct val="100000"/>
              <a:buNone/>
              <a:defRPr sz="2600">
                <a:solidFill>
                  <a:srgbClr val="FFFFFF"/>
                </a:solidFill>
                <a:latin typeface="PingFang SC Regular" panose="020B0300000000000000" charset="-128"/>
                <a:ea typeface="PingFang SC Regular" panose="020B0300000000000000" charset="-128"/>
                <a:cs typeface="PingFang SC Regular" panose="020B0300000000000000" charset="-128"/>
                <a:sym typeface="PingFang SC Regular" panose="020B0300000000000000" charset="-128"/>
              </a:defRPr>
            </a:pPr>
            <a:r>
              <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8）消息已读、未读状态跟踪；</a:t>
            </a:r>
            <a:endPar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indent="0" fontAlgn="auto">
              <a:lnSpc>
                <a:spcPts val="2700"/>
              </a:lnSpc>
              <a:buSzPct val="100000"/>
              <a:buNone/>
              <a:defRPr sz="2600">
                <a:solidFill>
                  <a:srgbClr val="FFFFFF"/>
                </a:solidFill>
                <a:latin typeface="PingFang SC Regular" panose="020B0300000000000000" charset="-128"/>
                <a:ea typeface="PingFang SC Regular" panose="020B0300000000000000" charset="-128"/>
                <a:cs typeface="PingFang SC Regular" panose="020B0300000000000000" charset="-128"/>
                <a:sym typeface="PingFang SC Regular" panose="020B0300000000000000" charset="-128"/>
              </a:defRPr>
            </a:pPr>
            <a:r>
              <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9）消息设置提醒和标注；</a:t>
            </a:r>
            <a:endPar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indent="0" fontAlgn="auto">
              <a:lnSpc>
                <a:spcPts val="2700"/>
              </a:lnSpc>
              <a:buSzPct val="100000"/>
              <a:buNone/>
              <a:defRPr sz="2600">
                <a:solidFill>
                  <a:srgbClr val="FFFFFF"/>
                </a:solidFill>
                <a:latin typeface="PingFang SC Regular" panose="020B0300000000000000" charset="-128"/>
                <a:ea typeface="PingFang SC Regular" panose="020B0300000000000000" charset="-128"/>
                <a:cs typeface="PingFang SC Regular" panose="020B0300000000000000" charset="-128"/>
                <a:sym typeface="PingFang SC Regular" panose="020B0300000000000000" charset="-128"/>
              </a:defRPr>
            </a:pPr>
            <a:r>
              <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10）提供阅后即焚、聊天水印等功能，</a:t>
            </a:r>
            <a:endPar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ts val="2700"/>
              </a:lnSpc>
              <a:buSzPct val="100000"/>
              <a:buNone/>
              <a:defRPr sz="2600">
                <a:solidFill>
                  <a:srgbClr val="FFFFFF"/>
                </a:solidFill>
                <a:latin typeface="PingFang SC Regular" panose="020B0300000000000000" charset="-128"/>
                <a:ea typeface="PingFang SC Regular" panose="020B0300000000000000" charset="-128"/>
                <a:cs typeface="PingFang SC Regular" panose="020B0300000000000000" charset="-128"/>
                <a:sym typeface="PingFang SC Regular" panose="020B0300000000000000" charset="-128"/>
              </a:defRPr>
            </a:pPr>
            <a:r>
              <a:rPr lang="en-US" alt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可信、可控、安全沟通；</a:t>
            </a:r>
            <a:endPar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indent="0" fontAlgn="auto">
              <a:lnSpc>
                <a:spcPts val="2700"/>
              </a:lnSpc>
              <a:buSzPct val="100000"/>
              <a:buNone/>
              <a:defRPr sz="2600">
                <a:solidFill>
                  <a:srgbClr val="FFFFFF"/>
                </a:solidFill>
                <a:latin typeface="PingFang SC Regular" panose="020B0300000000000000" charset="-128"/>
                <a:ea typeface="PingFang SC Regular" panose="020B0300000000000000" charset="-128"/>
                <a:cs typeface="PingFang SC Regular" panose="020B0300000000000000" charset="-128"/>
                <a:sym typeface="PingFang SC Regular" panose="020B0300000000000000" charset="-128"/>
              </a:defRPr>
            </a:pPr>
            <a:r>
              <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11）集成全省公务人员组织机构通讯录</a:t>
            </a:r>
            <a:endPar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indent="0" fontAlgn="auto">
              <a:lnSpc>
                <a:spcPts val="2700"/>
              </a:lnSpc>
              <a:buSzPct val="100000"/>
              <a:buNone/>
              <a:defRPr sz="2600">
                <a:solidFill>
                  <a:srgbClr val="FFFFFF"/>
                </a:solidFill>
                <a:latin typeface="PingFang SC Regular" panose="020B0300000000000000" charset="-128"/>
                <a:ea typeface="PingFang SC Regular" panose="020B0300000000000000" charset="-128"/>
                <a:cs typeface="PingFang SC Regular" panose="020B0300000000000000" charset="-128"/>
                <a:sym typeface="PingFang SC Regular" panose="020B0300000000000000" charset="-128"/>
              </a:defRPr>
            </a:pPr>
            <a:r>
              <a:rPr lang="en-US" alt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—贵州省政府组织机构人员数据库服务平台；</a:t>
            </a:r>
            <a:endPar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indent="0" fontAlgn="auto">
              <a:lnSpc>
                <a:spcPts val="2700"/>
              </a:lnSpc>
              <a:buSzPct val="100000"/>
              <a:buNone/>
              <a:defRPr sz="2600">
                <a:solidFill>
                  <a:srgbClr val="FFFFFF"/>
                </a:solidFill>
                <a:latin typeface="PingFang SC Regular" panose="020B0300000000000000" charset="-128"/>
                <a:ea typeface="PingFang SC Regular" panose="020B0300000000000000" charset="-128"/>
                <a:cs typeface="PingFang SC Regular" panose="020B0300000000000000" charset="-128"/>
                <a:sym typeface="PingFang SC Regular" panose="020B0300000000000000" charset="-128"/>
              </a:defRPr>
            </a:pPr>
            <a:r>
              <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12）微信式体验，使用门槛低；</a:t>
            </a:r>
            <a:endPar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330200" indent="0" fontAlgn="auto">
              <a:lnSpc>
                <a:spcPts val="2700"/>
              </a:lnSpc>
              <a:buSzPct val="100000"/>
              <a:buNone/>
              <a:defRPr sz="2600">
                <a:solidFill>
                  <a:srgbClr val="FFFFFF"/>
                </a:solidFill>
                <a:latin typeface="PingFang SC Regular" panose="020B0300000000000000" charset="-128"/>
                <a:ea typeface="PingFang SC Regular" panose="020B0300000000000000" charset="-128"/>
                <a:cs typeface="PingFang SC Regular" panose="020B0300000000000000" charset="-128"/>
                <a:sym typeface="PingFang SC Regular" panose="020B0300000000000000" charset="-128"/>
              </a:defRPr>
            </a:pPr>
            <a:r>
              <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13）任何人在任何时间和任何地点均可方便使用。</a:t>
            </a:r>
            <a:endParaRPr lang="zh-CN" sz="17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lum contrast="18000"/>
          </a:blip>
          <a:stretch>
            <a:fillRect/>
          </a:stretch>
        </p:blipFill>
        <p:spPr>
          <a:xfrm>
            <a:off x="4898390" y="1089025"/>
            <a:ext cx="7040245" cy="4307840"/>
          </a:xfrm>
          <a:prstGeom prst="rect">
            <a:avLst/>
          </a:prstGeom>
          <a:ln w="28575">
            <a:solidFill>
              <a:srgbClr val="FF0000"/>
            </a:solidFill>
          </a:ln>
        </p:spPr>
      </p:pic>
    </p:spTree>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544383" y="763079"/>
            <a:ext cx="284988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贵政通的工作台</a:t>
            </a:r>
            <a:endParaRPr lang="zh-CN" altLang="en-US" sz="24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endParaRPr>
          </a:p>
        </p:txBody>
      </p:sp>
      <p:sp>
        <p:nvSpPr>
          <p:cNvPr id="11" name="TextBox 9"/>
          <p:cNvSpPr txBox="1"/>
          <p:nvPr/>
        </p:nvSpPr>
        <p:spPr>
          <a:xfrm>
            <a:off x="441960" y="1595120"/>
            <a:ext cx="3216910" cy="4323080"/>
          </a:xfrm>
          <a:prstGeom prst="rect">
            <a:avLst/>
          </a:prstGeom>
          <a:noFill/>
        </p:spPr>
        <p:txBody>
          <a:bodyPr wrap="square" rtlCol="0">
            <a:spAutoFit/>
          </a:bodyPr>
          <a:p>
            <a:pPr indent="0" algn="just" fontAlgn="auto">
              <a:lnSpc>
                <a:spcPts val="2200"/>
              </a:lnSpc>
            </a:pPr>
            <a:r>
              <a:rPr lang="zh-CN" sz="1600">
                <a:latin typeface="微软雅黑" panose="020B0503020204020204" pitchFamily="34" charset="-122"/>
                <a:ea typeface="微软雅黑" panose="020B0503020204020204" pitchFamily="34" charset="-122"/>
                <a:sym typeface="+mn-ea"/>
              </a:rPr>
              <a:t>一、贵政通自身应用：统一待办、培训学习、通知公告、审批请示、任务分派、行政表单、问卷调查、会议管理、请假出差、工作圈、知识百科、职工社区、部门动态等；</a:t>
            </a:r>
            <a:endParaRPr lang="zh-CN" sz="1600">
              <a:latin typeface="微软雅黑" panose="020B0503020204020204" pitchFamily="34" charset="-122"/>
              <a:ea typeface="微软雅黑" panose="020B0503020204020204" pitchFamily="34" charset="-122"/>
              <a:sym typeface="+mn-ea"/>
            </a:endParaRPr>
          </a:p>
          <a:p>
            <a:pPr indent="0" algn="just" fontAlgn="auto">
              <a:lnSpc>
                <a:spcPts val="2200"/>
              </a:lnSpc>
            </a:pPr>
            <a:r>
              <a:rPr lang="zh-CN" sz="1600">
                <a:latin typeface="微软雅黑" panose="020B0503020204020204" pitchFamily="34" charset="-122"/>
                <a:ea typeface="微软雅黑" panose="020B0503020204020204" pitchFamily="34" charset="-122"/>
                <a:sym typeface="+mn-ea"/>
              </a:rPr>
              <a:t>二、贵政通公众号：</a:t>
            </a:r>
            <a:r>
              <a:rPr lang="zh-CN" sz="1600">
                <a:latin typeface="微软雅黑" panose="020B0503020204020204" pitchFamily="34" charset="-122"/>
                <a:ea typeface="微软雅黑" panose="020B0503020204020204" pitchFamily="34" charset="-122"/>
                <a:sym typeface="+mn-ea"/>
              </a:rPr>
              <a:t>书记省长一周活动、围绕“四新”主攻“四化”、</a:t>
            </a:r>
            <a:r>
              <a:rPr lang="zh-CN" sz="1600">
                <a:latin typeface="微软雅黑" panose="020B0503020204020204" pitchFamily="34" charset="-122"/>
                <a:ea typeface="微软雅黑" panose="020B0503020204020204" pitchFamily="34" charset="-122"/>
                <a:sym typeface="+mn-ea"/>
              </a:rPr>
              <a:t>贵州省电子政务网等；</a:t>
            </a:r>
            <a:endParaRPr lang="zh-CN" sz="1600">
              <a:latin typeface="微软雅黑" panose="020B0503020204020204" pitchFamily="34" charset="-122"/>
              <a:ea typeface="微软雅黑" panose="020B0503020204020204" pitchFamily="34" charset="-122"/>
              <a:sym typeface="+mn-ea"/>
            </a:endParaRPr>
          </a:p>
          <a:p>
            <a:pPr indent="0" algn="just" fontAlgn="auto">
              <a:lnSpc>
                <a:spcPts val="2200"/>
              </a:lnSpc>
            </a:pPr>
            <a:r>
              <a:rPr lang="zh-CN" sz="1600">
                <a:latin typeface="微软雅黑" panose="020B0503020204020204" pitchFamily="34" charset="-122"/>
                <a:ea typeface="微软雅黑" panose="020B0503020204020204" pitchFamily="34" charset="-122"/>
                <a:sym typeface="+mn-ea"/>
              </a:rPr>
              <a:t>三、第三方已接入贵政通的应用：移动公文、通知公告、快传、台账系统、门户系统、考勤系统、目标督办、永中office、WPS Office、政务邮箱、“政策大脑”智能应用综合平台</a:t>
            </a:r>
            <a:r>
              <a:rPr lang="zh-CN" altLang="en-US" sz="1600">
                <a:latin typeface="微软雅黑" panose="020B0503020204020204" pitchFamily="34" charset="-122"/>
                <a:ea typeface="微软雅黑" panose="020B0503020204020204" pitchFamily="34" charset="-122"/>
                <a:sym typeface="+mn-ea"/>
              </a:rPr>
              <a:t>等。</a:t>
            </a:r>
            <a:endParaRPr lang="zh-CN" altLang="en-US" sz="1600">
              <a:latin typeface="微软雅黑" panose="020B0503020204020204" pitchFamily="34" charset="-122"/>
              <a:ea typeface="微软雅黑" panose="020B0503020204020204" pitchFamily="34" charset="-122"/>
              <a:sym typeface="+mn-ea"/>
            </a:endParaRPr>
          </a:p>
        </p:txBody>
      </p:sp>
      <p:pic>
        <p:nvPicPr>
          <p:cNvPr id="4" name="图片 3"/>
          <p:cNvPicPr>
            <a:picLocks noChangeAspect="1"/>
          </p:cNvPicPr>
          <p:nvPr>
            <p:custDataLst>
              <p:tags r:id="rId1"/>
            </p:custDataLst>
          </p:nvPr>
        </p:nvPicPr>
        <p:blipFill>
          <a:blip r:embed="rId2">
            <a:lum contrast="18000"/>
          </a:blip>
          <a:stretch>
            <a:fillRect/>
          </a:stretch>
        </p:blipFill>
        <p:spPr>
          <a:xfrm>
            <a:off x="9814560" y="1692275"/>
            <a:ext cx="2207260" cy="4790440"/>
          </a:xfrm>
          <a:prstGeom prst="rect">
            <a:avLst/>
          </a:prstGeom>
          <a:ln w="28575">
            <a:solidFill>
              <a:srgbClr val="FF0000"/>
            </a:solidFill>
          </a:ln>
        </p:spPr>
      </p:pic>
      <p:pic>
        <p:nvPicPr>
          <p:cNvPr id="3" name="图片 2"/>
          <p:cNvPicPr>
            <a:picLocks noChangeAspect="1"/>
          </p:cNvPicPr>
          <p:nvPr>
            <p:custDataLst>
              <p:tags r:id="rId3"/>
            </p:custDataLst>
          </p:nvPr>
        </p:nvPicPr>
        <p:blipFill>
          <a:blip r:embed="rId4">
            <a:lum contrast="18000"/>
          </a:blip>
          <a:stretch>
            <a:fillRect/>
          </a:stretch>
        </p:blipFill>
        <p:spPr>
          <a:xfrm>
            <a:off x="3794760" y="1691640"/>
            <a:ext cx="2217420" cy="4790440"/>
          </a:xfrm>
          <a:prstGeom prst="rect">
            <a:avLst/>
          </a:prstGeom>
          <a:ln w="28575">
            <a:solidFill>
              <a:srgbClr val="FF0000"/>
            </a:solidFill>
          </a:ln>
        </p:spPr>
      </p:pic>
      <p:pic>
        <p:nvPicPr>
          <p:cNvPr id="10" name="图片 9"/>
          <p:cNvPicPr>
            <a:picLocks noChangeAspect="1"/>
          </p:cNvPicPr>
          <p:nvPr/>
        </p:nvPicPr>
        <p:blipFill>
          <a:blip r:embed="rId5">
            <a:lum contrast="18000"/>
          </a:blip>
          <a:stretch>
            <a:fillRect/>
          </a:stretch>
        </p:blipFill>
        <p:spPr>
          <a:xfrm>
            <a:off x="6806565" y="1692275"/>
            <a:ext cx="2213610" cy="4790440"/>
          </a:xfrm>
          <a:prstGeom prst="rect">
            <a:avLst/>
          </a:prstGeom>
          <a:ln w="28575">
            <a:solidFill>
              <a:srgbClr val="FF0000"/>
            </a:solidFill>
          </a:ln>
        </p:spPr>
      </p:pic>
      <p:sp>
        <p:nvSpPr>
          <p:cNvPr id="12" name="圆角矩形 11"/>
          <p:cNvSpPr/>
          <p:nvPr/>
        </p:nvSpPr>
        <p:spPr>
          <a:xfrm>
            <a:off x="3858260" y="2471420"/>
            <a:ext cx="519430" cy="50990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右箭头 12"/>
          <p:cNvSpPr/>
          <p:nvPr/>
        </p:nvSpPr>
        <p:spPr>
          <a:xfrm>
            <a:off x="4377690" y="2495550"/>
            <a:ext cx="2414270" cy="48577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14" name="圆角矩形 13"/>
          <p:cNvSpPr/>
          <p:nvPr/>
        </p:nvSpPr>
        <p:spPr>
          <a:xfrm>
            <a:off x="7056120" y="5972175"/>
            <a:ext cx="519430" cy="50990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11212830" y="5972810"/>
            <a:ext cx="519430" cy="50990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2462" y="337192"/>
            <a:ext cx="1314455" cy="313158"/>
          </a:xfrm>
          <a:prstGeom prst="rect">
            <a:avLst/>
          </a:prstGeom>
        </p:spPr>
      </p:pic>
      <p:sp>
        <p:nvSpPr>
          <p:cNvPr id="21" name="TextBox 39"/>
          <p:cNvSpPr txBox="1"/>
          <p:nvPr/>
        </p:nvSpPr>
        <p:spPr>
          <a:xfrm>
            <a:off x="704215" y="1983740"/>
            <a:ext cx="11033125" cy="3938270"/>
          </a:xfrm>
          <a:prstGeom prst="rect">
            <a:avLst/>
          </a:prstGeom>
          <a:noFill/>
        </p:spPr>
        <p:txBody>
          <a:bodyPr wrap="square" rtlCol="0">
            <a:spAutoFit/>
          </a:bodyPr>
          <a:lstStyle/>
          <a:p>
            <a:pPr indent="0" algn="just" fontAlgn="auto">
              <a:lnSpc>
                <a:spcPts val="5000"/>
              </a:lnSpc>
              <a:buClrTx/>
              <a:buSzTx/>
              <a:buFontTx/>
            </a:pPr>
            <a:r>
              <a:rPr sz="2400" dirty="0">
                <a:latin typeface="楷体_GB2312" panose="02010609030101010101" charset="-122"/>
                <a:ea typeface="楷体_GB2312" panose="02010609030101010101" charset="-122"/>
                <a:cs typeface="微软雅黑" panose="020B0503020204020204" pitchFamily="34" charset="-122"/>
              </a:rPr>
              <a:t>统一移动入口</a:t>
            </a:r>
            <a:endParaRPr sz="2400" dirty="0">
              <a:latin typeface="楷体_GB2312" panose="02010609030101010101" charset="-122"/>
              <a:ea typeface="楷体_GB2312" panose="02010609030101010101" charset="-122"/>
              <a:cs typeface="微软雅黑" panose="020B0503020204020204" pitchFamily="34" charset="-122"/>
            </a:endParaRPr>
          </a:p>
          <a:p>
            <a:pPr indent="0" algn="just" fontAlgn="auto">
              <a:lnSpc>
                <a:spcPts val="5000"/>
              </a:lnSpc>
              <a:buClrTx/>
              <a:buSzTx/>
              <a:buFontTx/>
            </a:pPr>
            <a:r>
              <a:rPr dirty="0">
                <a:latin typeface="微软雅黑" panose="020B0503020204020204" pitchFamily="34" charset="-122"/>
                <a:ea typeface="微软雅黑" panose="020B0503020204020204" pitchFamily="34" charset="-122"/>
                <a:cs typeface="微软雅黑" panose="020B0503020204020204" pitchFamily="34" charset="-122"/>
              </a:rPr>
              <a:t>基于云上贵州“一朵云”，部署统一身份认证、统一消息提醒、统一工作台等，实现一次登录，随处可用。</a:t>
            </a:r>
            <a:endParaRPr dirty="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5000"/>
              </a:lnSpc>
              <a:buClrTx/>
              <a:buSzTx/>
              <a:buFontTx/>
            </a:pPr>
            <a:r>
              <a:rPr sz="2400" dirty="0">
                <a:latin typeface="楷体_GB2312" panose="02010609030101010101" charset="-122"/>
                <a:ea typeface="楷体_GB2312" panose="02010609030101010101" charset="-122"/>
                <a:cs typeface="微软雅黑" panose="020B0503020204020204" pitchFamily="34" charset="-122"/>
              </a:rPr>
              <a:t>统一应用支撑</a:t>
            </a:r>
            <a:endParaRPr sz="2400" dirty="0">
              <a:latin typeface="楷体_GB2312" panose="02010609030101010101" charset="-122"/>
              <a:ea typeface="楷体_GB2312" panose="02010609030101010101" charset="-122"/>
              <a:cs typeface="微软雅黑" panose="020B0503020204020204" pitchFamily="34" charset="-122"/>
            </a:endParaRPr>
          </a:p>
          <a:p>
            <a:pPr indent="0" algn="just" fontAlgn="auto">
              <a:lnSpc>
                <a:spcPts val="5000"/>
              </a:lnSpc>
              <a:buClrTx/>
              <a:buSzTx/>
              <a:buFontTx/>
            </a:pPr>
            <a:r>
              <a:rPr dirty="0">
                <a:latin typeface="微软雅黑" panose="020B0503020204020204" pitchFamily="34" charset="-122"/>
                <a:ea typeface="微软雅黑" panose="020B0503020204020204" pitchFamily="34" charset="-122"/>
                <a:cs typeface="微软雅黑" panose="020B0503020204020204" pitchFamily="34" charset="-122"/>
              </a:rPr>
              <a:t>构建移动中台支撑服务体系，支撑业务应用开发、集成、部署与管理，有效解决重复建设、信息孤岛等问题。</a:t>
            </a:r>
            <a:endParaRPr dirty="0">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5000"/>
              </a:lnSpc>
              <a:buClrTx/>
              <a:buSzTx/>
              <a:buFontTx/>
            </a:pPr>
            <a:r>
              <a:rPr sz="2400" dirty="0">
                <a:latin typeface="楷体_GB2312" panose="02010609030101010101" charset="-122"/>
                <a:ea typeface="楷体_GB2312" panose="02010609030101010101" charset="-122"/>
                <a:cs typeface="微软雅黑" panose="020B0503020204020204" pitchFamily="34" charset="-122"/>
              </a:rPr>
              <a:t>统一安全保障</a:t>
            </a:r>
            <a:endParaRPr sz="2400" dirty="0">
              <a:latin typeface="楷体_GB2312" panose="02010609030101010101" charset="-122"/>
              <a:ea typeface="楷体_GB2312" panose="02010609030101010101" charset="-122"/>
              <a:cs typeface="微软雅黑" panose="020B0503020204020204" pitchFamily="34" charset="-122"/>
            </a:endParaRPr>
          </a:p>
          <a:p>
            <a:pPr indent="0" algn="just" fontAlgn="auto">
              <a:lnSpc>
                <a:spcPts val="5000"/>
              </a:lnSpc>
              <a:buClrTx/>
              <a:buSzTx/>
              <a:buFontTx/>
            </a:pPr>
            <a:r>
              <a:rPr dirty="0">
                <a:latin typeface="微软雅黑" panose="020B0503020204020204" pitchFamily="34" charset="-122"/>
                <a:ea typeface="微软雅黑" panose="020B0503020204020204" pitchFamily="34" charset="-122"/>
                <a:cs typeface="微软雅黑" panose="020B0503020204020204" pitchFamily="34" charset="-122"/>
              </a:rPr>
              <a:t>综合采用数字安全认证、通道密码保护、沙箱技术隔离等手段，构建统一安全屏障，保证信息安全。</a:t>
            </a:r>
            <a:endParaRPr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TextBox 40"/>
          <p:cNvSpPr txBox="1"/>
          <p:nvPr/>
        </p:nvSpPr>
        <p:spPr>
          <a:xfrm>
            <a:off x="602754" y="735689"/>
            <a:ext cx="2863710" cy="691515"/>
          </a:xfrm>
          <a:prstGeom prst="rect">
            <a:avLst/>
          </a:prstGeom>
          <a:noFill/>
        </p:spPr>
        <p:txBody>
          <a:bodyPr wrap="square" rtlCol="0">
            <a:spAutoFit/>
          </a:bodyPr>
          <a:lstStyle/>
          <a:p>
            <a:pPr>
              <a:lnSpc>
                <a:spcPct val="130000"/>
              </a:lnSpc>
            </a:pP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贵政通特点介绍</a:t>
            </a:r>
            <a:endPar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Tree>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0"/>
            <a:chExt cx="12192000" cy="6858000"/>
          </a:xfrm>
        </p:grpSpPr>
        <p:grpSp>
          <p:nvGrpSpPr>
            <p:cNvPr id="22" name="组合 21"/>
            <p:cNvGrpSpPr/>
            <p:nvPr/>
          </p:nvGrpSpPr>
          <p:grpSpPr>
            <a:xfrm>
              <a:off x="0" y="0"/>
              <a:ext cx="12192000" cy="6858000"/>
              <a:chOff x="13074" y="2890390"/>
              <a:chExt cx="12192000" cy="6858000"/>
            </a:xfrm>
          </p:grpSpPr>
          <p:sp>
            <p:nvSpPr>
              <p:cNvPr id="32" name="Rectangle 15"/>
              <p:cNvSpPr/>
              <p:nvPr/>
            </p:nvSpPr>
            <p:spPr>
              <a:xfrm>
                <a:off x="13074" y="2890390"/>
                <a:ext cx="12192000" cy="6858000"/>
              </a:xfrm>
              <a:prstGeom prst="rect">
                <a:avLst/>
              </a:prstGeom>
              <a:gradFill>
                <a:gsLst>
                  <a:gs pos="0">
                    <a:srgbClr val="2F90D8">
                      <a:alpha val="80000"/>
                    </a:srgbClr>
                  </a:gs>
                  <a:gs pos="42000">
                    <a:srgbClr val="3354B5">
                      <a:alpha val="90000"/>
                    </a:srgbClr>
                  </a:gs>
                  <a:gs pos="100000">
                    <a:srgbClr val="363B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3" name="Parallelogram 21"/>
              <p:cNvSpPr/>
              <p:nvPr/>
            </p:nvSpPr>
            <p:spPr>
              <a:xfrm>
                <a:off x="812064" y="2890390"/>
                <a:ext cx="8442664" cy="6858000"/>
              </a:xfrm>
              <a:prstGeom prst="parallelogram">
                <a:avLst>
                  <a:gd name="adj" fmla="val 47269"/>
                </a:avLst>
              </a:prstGeom>
              <a:gradFill flip="none" rotWithShape="1">
                <a:gsLst>
                  <a:gs pos="0">
                    <a:srgbClr val="2F90D8">
                      <a:alpha val="0"/>
                    </a:srgbClr>
                  </a:gs>
                  <a:gs pos="42000">
                    <a:srgbClr val="3354B5">
                      <a:alpha val="80000"/>
                    </a:srgbClr>
                  </a:gs>
                  <a:gs pos="94805">
                    <a:srgbClr val="361F97">
                      <a:alpha val="5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4" name="Parallelogram 25"/>
              <p:cNvSpPr/>
              <p:nvPr/>
            </p:nvSpPr>
            <p:spPr>
              <a:xfrm>
                <a:off x="5233144" y="2890390"/>
                <a:ext cx="5523385" cy="6858000"/>
              </a:xfrm>
              <a:prstGeom prst="parallelogram">
                <a:avLst>
                  <a:gd name="adj" fmla="val 59484"/>
                </a:avLst>
              </a:prstGeom>
              <a:gradFill>
                <a:gsLst>
                  <a:gs pos="0">
                    <a:srgbClr val="2F90D8">
                      <a:alpha val="0"/>
                    </a:srgbClr>
                  </a:gs>
                  <a:gs pos="42000">
                    <a:srgbClr val="3354B5">
                      <a:alpha val="90000"/>
                    </a:srgbClr>
                  </a:gs>
                  <a:gs pos="94805">
                    <a:srgbClr val="361F9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5536" y="3227582"/>
                <a:ext cx="1314455" cy="313158"/>
              </a:xfrm>
              <a:prstGeom prst="rect">
                <a:avLst/>
              </a:prstGeom>
            </p:spPr>
          </p:pic>
          <p:sp>
            <p:nvSpPr>
              <p:cNvPr id="36" name="TextBox 38"/>
              <p:cNvSpPr txBox="1"/>
              <p:nvPr/>
            </p:nvSpPr>
            <p:spPr>
              <a:xfrm>
                <a:off x="9350902" y="3294033"/>
                <a:ext cx="2368861" cy="215444"/>
              </a:xfrm>
              <a:prstGeom prst="rect">
                <a:avLst/>
              </a:prstGeom>
              <a:noFill/>
            </p:spPr>
            <p:txBody>
              <a:bodyPr wrap="square" rtlCol="0">
                <a:spAutoFit/>
              </a:bodyPr>
              <a:lstStyle/>
              <a:p>
                <a:pPr algn="r"/>
                <a:r>
                  <a:rPr lang="en-ID" altLang="zh-CN" sz="800" spc="300" dirty="0">
                    <a:solidFill>
                      <a:schemeClr val="bg1">
                        <a:lumMod val="75000"/>
                      </a:schemeClr>
                    </a:solidFill>
                    <a:latin typeface="微软雅黑" panose="020B0503020204020204" pitchFamily="34" charset="-122"/>
                    <a:ea typeface="微软雅黑" panose="020B0503020204020204" pitchFamily="34" charset="-122"/>
                  </a:rPr>
                  <a:t>GCBD - </a:t>
                </a:r>
                <a:r>
                  <a:rPr lang="en-US" altLang="zh-CN" sz="800" spc="300" dirty="0">
                    <a:solidFill>
                      <a:schemeClr val="bg1">
                        <a:lumMod val="75000"/>
                      </a:schemeClr>
                    </a:solidFill>
                    <a:latin typeface="微软雅黑" panose="020B0503020204020204" pitchFamily="34" charset="-122"/>
                    <a:ea typeface="微软雅黑" panose="020B0503020204020204" pitchFamily="34" charset="-122"/>
                  </a:rPr>
                  <a:t>2021</a:t>
                </a:r>
                <a:endParaRPr lang="en-ID" altLang="zh-CN" sz="800" spc="300" dirty="0">
                  <a:solidFill>
                    <a:schemeClr val="bg1">
                      <a:lumMod val="75000"/>
                    </a:schemeClr>
                  </a:solidFill>
                  <a:latin typeface="微软雅黑" panose="020B0503020204020204" pitchFamily="34" charset="-122"/>
                  <a:ea typeface="微软雅黑" panose="020B0503020204020204" pitchFamily="34" charset="-122"/>
                </a:endParaRPr>
              </a:p>
            </p:txBody>
          </p:sp>
        </p:grpSp>
        <p:pic>
          <p:nvPicPr>
            <p:cNvPr id="23" name="图片 22"/>
            <p:cNvPicPr>
              <a:picLocks noChangeAspect="1"/>
            </p:cNvPicPr>
            <p:nvPr/>
          </p:nvPicPr>
          <p:blipFill rotWithShape="1">
            <a:blip r:embed="rId2">
              <a:duotone>
                <a:schemeClr val="accent1">
                  <a:shade val="45000"/>
                  <a:satMod val="135000"/>
                </a:schemeClr>
                <a:prstClr val="white"/>
              </a:duotone>
            </a:blip>
            <a:srcRect t="49798" b="8887"/>
            <a:stretch>
              <a:fillRect/>
            </a:stretch>
          </p:blipFill>
          <p:spPr>
            <a:xfrm>
              <a:off x="2635649" y="1052238"/>
              <a:ext cx="6920702" cy="5805762"/>
            </a:xfrm>
            <a:prstGeom prst="rect">
              <a:avLst/>
            </a:prstGeom>
          </p:spPr>
        </p:pic>
      </p:grpSp>
      <p:sp>
        <p:nvSpPr>
          <p:cNvPr id="17" name="íśḻíḓè"/>
          <p:cNvSpPr txBox="1"/>
          <p:nvPr/>
        </p:nvSpPr>
        <p:spPr>
          <a:xfrm>
            <a:off x="6197675" y="1975962"/>
            <a:ext cx="1795661" cy="1951444"/>
          </a:xfrm>
          <a:prstGeom prst="rect">
            <a:avLst/>
          </a:prstGeom>
        </p:spPr>
        <p:txBody>
          <a:bodyPr vert="horz" lIns="91440" tIns="45720" rIns="91440" bIns="45720" rtlCol="0" anchor="b">
            <a:normAutofit fontScale="650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zh-CN" altLang="en-US" sz="19400" dirty="0">
              <a:gradFill>
                <a:gsLst>
                  <a:gs pos="29000">
                    <a:schemeClr val="bg1"/>
                  </a:gs>
                  <a:gs pos="76000">
                    <a:schemeClr val="bg1">
                      <a:alpha val="0"/>
                    </a:schemeClr>
                  </a:gs>
                </a:gsLst>
                <a:lin ang="8100000" scaled="1"/>
              </a:gradFill>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p:txBody>
      </p:sp>
      <p:sp>
        <p:nvSpPr>
          <p:cNvPr id="2" name="TextBox 39"/>
          <p:cNvSpPr txBox="1"/>
          <p:nvPr/>
        </p:nvSpPr>
        <p:spPr>
          <a:xfrm>
            <a:off x="2057400" y="3075305"/>
            <a:ext cx="8077200" cy="3107690"/>
          </a:xfrm>
          <a:prstGeom prst="rect">
            <a:avLst/>
          </a:prstGeom>
          <a:noFill/>
        </p:spPr>
        <p:txBody>
          <a:bodyPr wrap="square" rtlCol="0">
            <a:spAutoFit/>
          </a:bodyPr>
          <a:lstStyle/>
          <a:p>
            <a:pPr algn="ctr"/>
            <a:r>
              <a:rPr lang="en-US" altLang="zh-CN" sz="4000" b="1" dirty="0" smtClean="0">
                <a:solidFill>
                  <a:schemeClr val="bg1"/>
                </a:solidFill>
                <a:latin typeface="微软雅黑" panose="020B0503020204020204" pitchFamily="34" charset="-122"/>
                <a:ea typeface="微软雅黑" panose="020B0503020204020204" pitchFamily="34" charset="-122"/>
                <a:sym typeface="+mn-ea"/>
              </a:rPr>
              <a:t>4</a:t>
            </a:r>
            <a:r>
              <a:rPr lang="zh-CN" altLang="en-US" sz="4000" b="1" dirty="0" smtClean="0">
                <a:solidFill>
                  <a:schemeClr val="bg1"/>
                </a:solidFill>
                <a:latin typeface="微软雅黑" panose="020B0503020204020204" pitchFamily="34" charset="-122"/>
                <a:ea typeface="微软雅黑" panose="020B0503020204020204" pitchFamily="34" charset="-122"/>
                <a:sym typeface="+mn-ea"/>
              </a:rPr>
              <a:t>、贵政通应用使用介绍</a:t>
            </a:r>
            <a:endParaRPr lang="zh-CN" altLang="en-US" sz="4000" b="1" dirty="0" smtClean="0">
              <a:solidFill>
                <a:schemeClr val="bg1"/>
              </a:solidFill>
              <a:latin typeface="微软雅黑" panose="020B0503020204020204" pitchFamily="34" charset="-122"/>
              <a:ea typeface="微软雅黑" panose="020B0503020204020204" pitchFamily="34" charset="-122"/>
              <a:sym typeface="+mn-ea"/>
            </a:endParaRPr>
          </a:p>
          <a:p>
            <a:pPr algn="ctr"/>
            <a:endParaRPr lang="zh-CN" altLang="en-US" sz="4000"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endParaRPr>
          </a:p>
          <a:p>
            <a:pPr algn="ctr"/>
            <a:endParaRPr lang="zh-CN" altLang="en-US" sz="4000"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endParaRPr>
          </a:p>
          <a:p>
            <a:pPr algn="ctr"/>
            <a:endParaRPr lang="zh-CN" altLang="en-US" sz="4000"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endParaRPr>
          </a:p>
          <a:p>
            <a:pPr algn="ctr"/>
            <a:endParaRPr lang="zh-CN" altLang="en-US"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rPr>
              <a:t>因业务权限配置，各用户所见应用有所不同。</a:t>
            </a:r>
            <a:endParaRPr lang="zh-CN" altLang="en-US"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242123" y="831024"/>
            <a:ext cx="170688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移动公文</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3" name="TextBox 9"/>
          <p:cNvSpPr txBox="1"/>
          <p:nvPr/>
        </p:nvSpPr>
        <p:spPr>
          <a:xfrm>
            <a:off x="311150" y="1384300"/>
            <a:ext cx="11533505" cy="860425"/>
          </a:xfrm>
          <a:prstGeom prst="rect">
            <a:avLst/>
          </a:prstGeom>
          <a:solidFill>
            <a:schemeClr val="bg2"/>
          </a:solidFill>
        </p:spPr>
        <p:txBody>
          <a:bodyPr wrap="square" rtlCol="0">
            <a:spAutoFit/>
          </a:bodyPr>
          <a:p>
            <a:pPr indent="431800" algn="just" fontAlgn="auto">
              <a:lnSpc>
                <a:spcPts val="3000"/>
              </a:lnSpc>
              <a:extLst>
                <a:ext uri="{35155182-B16C-46BC-9424-99874614C6A1}">
                  <wpsdc:indentchars xmlns:wpsdc="http://www.wps.cn/officeDocument/2017/drawingmlCustomData" val="200" checksum="3588746719"/>
                </a:ext>
              </a:extLst>
            </a:pP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sym typeface="+mn-ea"/>
              </a:rPr>
              <a:t>贵州省公文处理和事务办理系统已实现接入贵政通，用户可在贵政通中收到对应的公文或者事务的消息提醒，并可以直接点开处理。</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p:cNvPicPr>
            <a:picLocks noChangeAspect="1"/>
          </p:cNvPicPr>
          <p:nvPr/>
        </p:nvPicPr>
        <p:blipFill>
          <a:blip r:embed="rId1">
            <a:lum contrast="18000"/>
          </a:blip>
          <a:stretch>
            <a:fillRect/>
          </a:stretch>
        </p:blipFill>
        <p:spPr>
          <a:xfrm>
            <a:off x="311150" y="2498090"/>
            <a:ext cx="5942965" cy="3509010"/>
          </a:xfrm>
          <a:prstGeom prst="rect">
            <a:avLst/>
          </a:prstGeom>
          <a:ln w="28575">
            <a:solidFill>
              <a:srgbClr val="FF0000"/>
            </a:solidFill>
          </a:ln>
        </p:spPr>
      </p:pic>
      <p:pic>
        <p:nvPicPr>
          <p:cNvPr id="6" name="图片 5"/>
          <p:cNvPicPr>
            <a:picLocks noChangeAspect="1"/>
          </p:cNvPicPr>
          <p:nvPr/>
        </p:nvPicPr>
        <p:blipFill>
          <a:blip r:embed="rId2">
            <a:lum contrast="18000"/>
          </a:blip>
          <a:stretch>
            <a:fillRect/>
          </a:stretch>
        </p:blipFill>
        <p:spPr>
          <a:xfrm>
            <a:off x="6367145" y="2261870"/>
            <a:ext cx="5477510" cy="3981450"/>
          </a:xfrm>
          <a:prstGeom prst="rect">
            <a:avLst/>
          </a:prstGeom>
          <a:ln w="28575">
            <a:solidFill>
              <a:srgbClr val="FF0000"/>
            </a:solidFill>
          </a:ln>
        </p:spPr>
      </p:pic>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11338" y="704024"/>
            <a:ext cx="170688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台账</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系统</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3" name="TextBox 9"/>
          <p:cNvSpPr txBox="1"/>
          <p:nvPr/>
        </p:nvSpPr>
        <p:spPr>
          <a:xfrm>
            <a:off x="311150" y="1257300"/>
            <a:ext cx="11533505" cy="475615"/>
          </a:xfrm>
          <a:prstGeom prst="rect">
            <a:avLst/>
          </a:prstGeom>
          <a:solidFill>
            <a:schemeClr val="bg2"/>
          </a:solidFill>
        </p:spPr>
        <p:txBody>
          <a:bodyPr wrap="square" rtlCol="0">
            <a:spAutoFit/>
          </a:bodyPr>
          <a:p>
            <a:pPr indent="431800" algn="just" fontAlgn="auto">
              <a:lnSpc>
                <a:spcPts val="3000"/>
              </a:lnSpc>
              <a:extLst>
                <a:ext uri="{35155182-B16C-46BC-9424-99874614C6A1}">
                  <wpsdc:indentchars xmlns:wpsdc="http://www.wps.cn/officeDocument/2017/drawingmlCustomData" val="200" checksum="3588746719"/>
                </a:ext>
              </a:extLst>
            </a:pP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sym typeface="+mn-ea"/>
              </a:rPr>
              <a:t>用户可以使用</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sym typeface="+mn-ea"/>
              </a:rPr>
              <a:t>已经接入贵政通的台账系统</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sym typeface="+mn-ea"/>
              </a:rPr>
              <a:t>记录每天工作内容。</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1">
            <a:lum contrast="18000"/>
          </a:blip>
          <a:stretch>
            <a:fillRect/>
          </a:stretch>
        </p:blipFill>
        <p:spPr>
          <a:xfrm>
            <a:off x="2296160" y="1732915"/>
            <a:ext cx="2289175" cy="4953000"/>
          </a:xfrm>
          <a:prstGeom prst="rect">
            <a:avLst/>
          </a:prstGeom>
          <a:ln w="28575">
            <a:solidFill>
              <a:srgbClr val="FF0000"/>
            </a:solidFill>
          </a:ln>
        </p:spPr>
      </p:pic>
      <p:pic>
        <p:nvPicPr>
          <p:cNvPr id="4" name="图片 3"/>
          <p:cNvPicPr>
            <a:picLocks noChangeAspect="1"/>
          </p:cNvPicPr>
          <p:nvPr/>
        </p:nvPicPr>
        <p:blipFill>
          <a:blip r:embed="rId2">
            <a:lum contrast="18000"/>
          </a:blip>
          <a:stretch>
            <a:fillRect/>
          </a:stretch>
        </p:blipFill>
        <p:spPr>
          <a:xfrm>
            <a:off x="6438900" y="1724660"/>
            <a:ext cx="2292350" cy="4961255"/>
          </a:xfrm>
          <a:prstGeom prst="rect">
            <a:avLst/>
          </a:prstGeom>
          <a:ln w="28575">
            <a:solidFill>
              <a:srgbClr val="FF0000"/>
            </a:solidFill>
          </a:ln>
        </p:spPr>
      </p:pic>
      <p:sp>
        <p:nvSpPr>
          <p:cNvPr id="7" name="圆角矩形 6"/>
          <p:cNvSpPr/>
          <p:nvPr/>
        </p:nvSpPr>
        <p:spPr>
          <a:xfrm>
            <a:off x="3449320" y="4050665"/>
            <a:ext cx="559435" cy="49974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lum contrast="18000"/>
          </a:blip>
          <a:stretch>
            <a:fillRect/>
          </a:stretch>
        </p:blipFill>
        <p:spPr>
          <a:xfrm>
            <a:off x="1356360" y="1949450"/>
            <a:ext cx="2215515" cy="4794250"/>
          </a:xfrm>
          <a:prstGeom prst="rect">
            <a:avLst/>
          </a:prstGeom>
          <a:ln w="28575">
            <a:solidFill>
              <a:srgbClr val="FF0000"/>
            </a:solidFill>
          </a:ln>
        </p:spPr>
      </p:pic>
      <p:sp>
        <p:nvSpPr>
          <p:cNvPr id="22" name="矩形 21"/>
          <p:cNvSpPr/>
          <p:nvPr/>
        </p:nvSpPr>
        <p:spPr>
          <a:xfrm>
            <a:off x="311338" y="704024"/>
            <a:ext cx="170688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通知公告</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3" name="TextBox 9"/>
          <p:cNvSpPr txBox="1"/>
          <p:nvPr/>
        </p:nvSpPr>
        <p:spPr>
          <a:xfrm>
            <a:off x="311150" y="1257300"/>
            <a:ext cx="11533505" cy="475615"/>
          </a:xfrm>
          <a:prstGeom prst="rect">
            <a:avLst/>
          </a:prstGeom>
          <a:solidFill>
            <a:schemeClr val="bg2"/>
          </a:solidFill>
        </p:spPr>
        <p:txBody>
          <a:bodyPr wrap="square" rtlCol="0">
            <a:spAutoFit/>
          </a:bodyPr>
          <a:p>
            <a:pPr indent="431800" algn="just" fontAlgn="auto">
              <a:lnSpc>
                <a:spcPts val="3000"/>
              </a:lnSpc>
              <a:extLst>
                <a:ext uri="{35155182-B16C-46BC-9424-99874614C6A1}">
                  <wpsdc:indentchars xmlns:wpsdc="http://www.wps.cn/officeDocument/2017/drawingmlCustomData" val="200" checksum="3588746719"/>
                </a:ext>
              </a:extLst>
            </a:pP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sym typeface="+mn-ea"/>
              </a:rPr>
              <a:t>用户可在贵政通中，处理收到的通知公告信息。</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圆角矩形 6"/>
          <p:cNvSpPr/>
          <p:nvPr/>
        </p:nvSpPr>
        <p:spPr>
          <a:xfrm>
            <a:off x="1174750" y="5120640"/>
            <a:ext cx="2590800" cy="49974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2">
            <a:lum contrast="18000"/>
          </a:blip>
          <a:stretch>
            <a:fillRect/>
          </a:stretch>
        </p:blipFill>
        <p:spPr>
          <a:xfrm>
            <a:off x="5093970" y="1949450"/>
            <a:ext cx="2215515" cy="4794250"/>
          </a:xfrm>
          <a:prstGeom prst="rect">
            <a:avLst/>
          </a:prstGeom>
          <a:ln w="28575">
            <a:solidFill>
              <a:srgbClr val="FF0000"/>
            </a:solidFill>
          </a:ln>
        </p:spPr>
      </p:pic>
      <p:pic>
        <p:nvPicPr>
          <p:cNvPr id="10" name="图片 9"/>
          <p:cNvPicPr>
            <a:picLocks noChangeAspect="1"/>
          </p:cNvPicPr>
          <p:nvPr/>
        </p:nvPicPr>
        <p:blipFill>
          <a:blip r:embed="rId3">
            <a:lum contrast="18000"/>
          </a:blip>
          <a:stretch>
            <a:fillRect/>
          </a:stretch>
        </p:blipFill>
        <p:spPr>
          <a:xfrm>
            <a:off x="8831580" y="1949450"/>
            <a:ext cx="2215515" cy="4794250"/>
          </a:xfrm>
          <a:prstGeom prst="rect">
            <a:avLst/>
          </a:prstGeom>
          <a:ln w="28575">
            <a:solidFill>
              <a:srgbClr val="FF0000"/>
            </a:solidFill>
          </a:ln>
        </p:spPr>
      </p:pic>
      <p:sp>
        <p:nvSpPr>
          <p:cNvPr id="11" name="圆角矩形 10"/>
          <p:cNvSpPr/>
          <p:nvPr/>
        </p:nvSpPr>
        <p:spPr>
          <a:xfrm>
            <a:off x="4906645" y="4381500"/>
            <a:ext cx="2573020" cy="86868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11338" y="704024"/>
            <a:ext cx="170688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培训学习</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3" name="TextBox 9"/>
          <p:cNvSpPr txBox="1"/>
          <p:nvPr/>
        </p:nvSpPr>
        <p:spPr>
          <a:xfrm>
            <a:off x="311150" y="1257300"/>
            <a:ext cx="11533505" cy="860425"/>
          </a:xfrm>
          <a:prstGeom prst="rect">
            <a:avLst/>
          </a:prstGeom>
          <a:solidFill>
            <a:schemeClr val="bg2"/>
          </a:solidFill>
        </p:spPr>
        <p:txBody>
          <a:bodyPr wrap="square" rtlCol="0">
            <a:spAutoFit/>
          </a:bodyPr>
          <a:p>
            <a:pPr indent="431800" algn="just" fontAlgn="auto">
              <a:lnSpc>
                <a:spcPts val="3000"/>
              </a:lnSpc>
              <a:extLst>
                <a:ext uri="{35155182-B16C-46BC-9424-99874614C6A1}">
                  <wpsdc:indentchars xmlns:wpsdc="http://www.wps.cn/officeDocument/2017/drawingmlCustomData" val="200" checksum="3588746719"/>
                </a:ext>
              </a:extLst>
            </a:pP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sym typeface="+mn-ea"/>
              </a:rPr>
              <a:t>培训学习是融合了培训、考试、数据跟踪为一体的数字化培训平台，能满足单位工作人员的学习需求，有效提高工作人员的学习成果。</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矩形 1"/>
          <p:cNvSpPr/>
          <p:nvPr/>
        </p:nvSpPr>
        <p:spPr>
          <a:xfrm>
            <a:off x="311150" y="2690495"/>
            <a:ext cx="3809365" cy="2656205"/>
          </a:xfrm>
          <a:prstGeom prst="rect">
            <a:avLst/>
          </a:prstGeom>
          <a:noFill/>
          <a:ln>
            <a:noFill/>
          </a:ln>
        </p:spPr>
        <p:txBody>
          <a:bodyPr wrap="square" rtlCol="0" anchor="t">
            <a:spAutoFit/>
          </a:bodyPr>
          <a:p>
            <a:pPr algn="l" fontAlgn="auto">
              <a:lnSpc>
                <a:spcPts val="2500"/>
              </a:lnSpc>
            </a:pPr>
            <a:r>
              <a:rPr lang="zh-CN" altLang="en-US" sz="1200" b="1">
                <a:solidFill>
                  <a:srgbClr val="FF0000"/>
                </a:solidFill>
                <a:effectLst/>
                <a:latin typeface="微软雅黑" panose="020B0503020204020204" pitchFamily="34" charset="-122"/>
                <a:ea typeface="微软雅黑" panose="020B0503020204020204" pitchFamily="34" charset="-122"/>
              </a:rPr>
              <a:t>场景描述</a:t>
            </a:r>
            <a:endParaRPr lang="zh-CN" altLang="en-US" sz="1200" b="1">
              <a:solidFill>
                <a:srgbClr val="FF0000"/>
              </a:solidFill>
              <a:effectLst/>
              <a:latin typeface="微软雅黑" panose="020B0503020204020204" pitchFamily="34" charset="-122"/>
              <a:ea typeface="微软雅黑" panose="020B0503020204020204" pitchFamily="34" charset="-122"/>
            </a:endParaRPr>
          </a:p>
          <a:p>
            <a:pPr algn="l" fontAlgn="auto">
              <a:lnSpc>
                <a:spcPts val="2500"/>
              </a:lnSpc>
            </a:pPr>
            <a:endParaRPr lang="zh-CN" altLang="en-US" sz="1400" b="1">
              <a:solidFill>
                <a:srgbClr val="FF0000"/>
              </a:solidFill>
              <a:effectLst/>
              <a:latin typeface="微软雅黑" panose="020B0503020204020204" pitchFamily="34" charset="-122"/>
              <a:ea typeface="微软雅黑" panose="020B0503020204020204" pitchFamily="34" charset="-122"/>
            </a:endParaRPr>
          </a:p>
          <a:p>
            <a:pPr indent="431800" algn="l" fontAlgn="auto">
              <a:lnSpc>
                <a:spcPts val="2500"/>
              </a:lnSpc>
              <a:extLst>
                <a:ext uri="{35155182-B16C-46BC-9424-99874614C6A1}">
                  <wpsdc:indentchars xmlns:wpsdc="http://www.wps.cn/officeDocument/2017/drawingmlCustomData" val="200" checksum="3588746719"/>
                </a:ext>
              </a:extLst>
            </a:pPr>
            <a:r>
              <a:rPr lang="zh-CN" altLang="en-US"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通过培训学习应用可以设置练习题、课件学习、考试等，实现学习、考试一体化。</a:t>
            </a:r>
            <a:endParaRPr lang="zh-CN" altLang="en-US"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431800" algn="l" fontAlgn="auto">
              <a:lnSpc>
                <a:spcPts val="2500"/>
              </a:lnSpc>
              <a:extLst>
                <a:ext uri="{35155182-B16C-46BC-9424-99874614C6A1}">
                  <wpsdc:indentchars xmlns:wpsdc="http://www.wps.cn/officeDocument/2017/drawingmlCustomData" val="200" checksum="3588746719"/>
                </a:ext>
              </a:extLst>
            </a:pPr>
            <a:r>
              <a:rPr lang="zh-CN" altLang="en-US"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各用户单位可使用培训学习应用，开展本单位的党建学习等以及组织线上考试。</a:t>
            </a:r>
            <a:endParaRPr lang="zh-CN" altLang="en-US" sz="1600">
              <a:solidFill>
                <a:schemeClr val="tx1"/>
              </a:solidFill>
              <a:effectLst/>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4271010" y="2197735"/>
            <a:ext cx="7573645" cy="44716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11338" y="704024"/>
            <a:ext cx="707136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贵政通相关接入应用使用介绍</a:t>
            </a:r>
            <a:r>
              <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任务分派</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3" name="TextBox 9"/>
          <p:cNvSpPr txBox="1"/>
          <p:nvPr/>
        </p:nvSpPr>
        <p:spPr>
          <a:xfrm>
            <a:off x="311150" y="1257300"/>
            <a:ext cx="11533505" cy="475615"/>
          </a:xfrm>
          <a:prstGeom prst="rect">
            <a:avLst/>
          </a:prstGeom>
          <a:solidFill>
            <a:schemeClr val="bg2"/>
          </a:solidFill>
        </p:spPr>
        <p:txBody>
          <a:bodyPr wrap="square" rtlCol="0">
            <a:spAutoFit/>
          </a:bodyPr>
          <a:p>
            <a:pPr indent="406400" algn="just" fontAlgn="auto">
              <a:lnSpc>
                <a:spcPts val="3000"/>
              </a:lnSpc>
              <a:extLst>
                <a:ext uri="{35155182-B16C-46BC-9424-99874614C6A1}">
                  <wpsdc:indentchars xmlns:wpsdc="http://www.wps.cn/officeDocument/2017/drawingmlCustomData" val="200" checksum="2253154418"/>
                </a:ext>
              </a:extLst>
            </a:pPr>
            <a:r>
              <a:rPr lang="zh-CN" altLang="en-US" sz="1700" spc="-1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用于向单位职工分派工作任务，通过移动端实现任务安排、贵政通提醒、进度跟踪等功能，促进工作落地，提高执行效率。</a:t>
            </a:r>
            <a:endParaRPr lang="zh-CN" altLang="en-US" sz="1700" spc="-1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5" name="组合 34"/>
          <p:cNvGrpSpPr/>
          <p:nvPr/>
        </p:nvGrpSpPr>
        <p:grpSpPr>
          <a:xfrm>
            <a:off x="4785360" y="2072640"/>
            <a:ext cx="7258050" cy="4443095"/>
            <a:chOff x="-718" y="3493"/>
            <a:chExt cx="9120" cy="6130"/>
          </a:xfrm>
        </p:grpSpPr>
        <p:grpSp>
          <p:nvGrpSpPr>
            <p:cNvPr id="25" name="Group 7"/>
            <p:cNvGrpSpPr/>
            <p:nvPr/>
          </p:nvGrpSpPr>
          <p:grpSpPr>
            <a:xfrm rot="0">
              <a:off x="-718" y="3493"/>
              <a:ext cx="9121" cy="6131"/>
              <a:chOff x="2738438" y="30163"/>
              <a:chExt cx="11828463" cy="6827838"/>
            </a:xfrm>
          </p:grpSpPr>
          <p:sp>
            <p:nvSpPr>
              <p:cNvPr id="26" name="Freeform 11"/>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27" name="Freeform 12"/>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28" name="Freeform 13"/>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29" name="Rectangle 14"/>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en-US"/>
              </a:p>
            </p:txBody>
          </p:sp>
          <p:sp>
            <p:nvSpPr>
              <p:cNvPr id="30" name="Freeform 15"/>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32" name="Freeform 16"/>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33" name="Freeform 17"/>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grpSp>
        <p:pic>
          <p:nvPicPr>
            <p:cNvPr id="34" name="图片 33"/>
            <p:cNvPicPr>
              <a:picLocks noChangeAspect="1"/>
            </p:cNvPicPr>
            <p:nvPr/>
          </p:nvPicPr>
          <p:blipFill>
            <a:blip r:embed="rId1"/>
            <a:stretch>
              <a:fillRect/>
            </a:stretch>
          </p:blipFill>
          <p:spPr>
            <a:xfrm>
              <a:off x="490" y="3744"/>
              <a:ext cx="6768" cy="5464"/>
            </a:xfrm>
            <a:prstGeom prst="rect">
              <a:avLst/>
            </a:prstGeom>
          </p:spPr>
        </p:pic>
      </p:grpSp>
      <p:pic>
        <p:nvPicPr>
          <p:cNvPr id="37" name="图片 36"/>
          <p:cNvPicPr>
            <a:picLocks noChangeAspect="1"/>
          </p:cNvPicPr>
          <p:nvPr/>
        </p:nvPicPr>
        <p:blipFill>
          <a:blip r:embed="rId2"/>
          <a:stretch>
            <a:fillRect/>
          </a:stretch>
        </p:blipFill>
        <p:spPr>
          <a:xfrm>
            <a:off x="2655570" y="1800225"/>
            <a:ext cx="2199640" cy="4821555"/>
          </a:xfrm>
          <a:prstGeom prst="rect">
            <a:avLst/>
          </a:prstGeom>
        </p:spPr>
      </p:pic>
      <p:sp>
        <p:nvSpPr>
          <p:cNvPr id="2" name="矩形 1"/>
          <p:cNvSpPr/>
          <p:nvPr/>
        </p:nvSpPr>
        <p:spPr>
          <a:xfrm>
            <a:off x="311150" y="2988945"/>
            <a:ext cx="2254885" cy="2876550"/>
          </a:xfrm>
          <a:prstGeom prst="rect">
            <a:avLst/>
          </a:prstGeom>
          <a:noFill/>
          <a:ln>
            <a:noFill/>
          </a:ln>
        </p:spPr>
        <p:txBody>
          <a:bodyPr wrap="square" rtlCol="0" anchor="t">
            <a:spAutoFit/>
          </a:bodyPr>
          <a:p>
            <a:pPr algn="l"/>
            <a:r>
              <a:rPr lang="zh-CN" altLang="en-US" sz="1400" b="1">
                <a:solidFill>
                  <a:srgbClr val="FF0000"/>
                </a:solidFill>
                <a:effectLst/>
              </a:rPr>
              <a:t>场景描述</a:t>
            </a:r>
            <a:endParaRPr lang="zh-CN" altLang="en-US" sz="1400" b="1">
              <a:solidFill>
                <a:srgbClr val="FF0000"/>
              </a:solidFill>
              <a:effectLst/>
            </a:endParaRPr>
          </a:p>
          <a:p>
            <a:pPr algn="l"/>
            <a:endParaRPr lang="zh-CN" altLang="en-US" sz="1400" b="1">
              <a:solidFill>
                <a:srgbClr val="FF0000"/>
              </a:solidFill>
              <a:effectLst/>
            </a:endParaRPr>
          </a:p>
          <a:p>
            <a:pPr algn="l"/>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某单位需要开展党史学习教育，该单位领导作出要求后，该单位办公室通过任务分派应用，将该学习任务下发给相关处室负责人，并通过数据统计查看各处室的任务完成情况。</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lum contrast="24000"/>
          </a:blip>
          <a:stretch>
            <a:fillRect/>
          </a:stretch>
        </p:blipFill>
        <p:spPr>
          <a:xfrm>
            <a:off x="5055870" y="2029460"/>
            <a:ext cx="6582410" cy="3950335"/>
          </a:xfrm>
          <a:prstGeom prst="rect">
            <a:avLst/>
          </a:prstGeom>
          <a:noFill/>
          <a:ln w="28575">
            <a:solidFill>
              <a:srgbClr val="FF0000"/>
            </a:solidFill>
          </a:ln>
        </p:spPr>
      </p:pic>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62" y="337192"/>
            <a:ext cx="1314455" cy="313158"/>
          </a:xfrm>
          <a:prstGeom prst="rect">
            <a:avLst/>
          </a:prstGeom>
        </p:spPr>
      </p:pic>
      <p:sp>
        <p:nvSpPr>
          <p:cNvPr id="24" name="TextBox 40"/>
          <p:cNvSpPr txBox="1"/>
          <p:nvPr/>
        </p:nvSpPr>
        <p:spPr>
          <a:xfrm>
            <a:off x="547509" y="692509"/>
            <a:ext cx="2863710" cy="691515"/>
          </a:xfrm>
          <a:prstGeom prst="rect">
            <a:avLst/>
          </a:prstGeom>
          <a:noFill/>
        </p:spPr>
        <p:txBody>
          <a:bodyPr wrap="square" rtlCol="0">
            <a:spAutoFit/>
          </a:bodyPr>
          <a:lstStyle/>
          <a:p>
            <a:pPr>
              <a:lnSpc>
                <a:spcPct val="130000"/>
              </a:lnSpc>
            </a:pP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贵政通界面</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pic>
        <p:nvPicPr>
          <p:cNvPr id="3" name="图片 2"/>
          <p:cNvPicPr>
            <a:picLocks noChangeAspect="1"/>
          </p:cNvPicPr>
          <p:nvPr>
            <p:custDataLst>
              <p:tags r:id="rId3"/>
            </p:custDataLst>
          </p:nvPr>
        </p:nvPicPr>
        <p:blipFill>
          <a:blip r:embed="rId4">
            <a:lum contrast="18000"/>
          </a:blip>
          <a:stretch>
            <a:fillRect/>
          </a:stretch>
        </p:blipFill>
        <p:spPr>
          <a:xfrm>
            <a:off x="1398905" y="1427480"/>
            <a:ext cx="2379980" cy="5154295"/>
          </a:xfrm>
          <a:prstGeom prst="rect">
            <a:avLst/>
          </a:prstGeom>
          <a:ln w="28575">
            <a:solidFill>
              <a:srgbClr val="FF0000"/>
            </a:solidFill>
          </a:ln>
        </p:spPr>
      </p:pic>
      <p:sp>
        <p:nvSpPr>
          <p:cNvPr id="7" name="文本框 6"/>
          <p:cNvSpPr txBox="1"/>
          <p:nvPr/>
        </p:nvSpPr>
        <p:spPr>
          <a:xfrm>
            <a:off x="1166495" y="3798570"/>
            <a:ext cx="2844165" cy="411480"/>
          </a:xfrm>
          <a:prstGeom prst="rect">
            <a:avLst/>
          </a:prstGeom>
          <a:solidFill>
            <a:schemeClr val="bg2"/>
          </a:solidFill>
          <a:ln w="38100">
            <a:solidFill>
              <a:srgbClr val="00B0F0"/>
            </a:solidFill>
            <a:prstDash val="solid"/>
          </a:ln>
          <a:effectLst>
            <a:outerShdw blurRad="50800" dist="38100" dir="2700000" algn="tl" rotWithShape="0">
              <a:prstClr val="black">
                <a:alpha val="40000"/>
              </a:prstClr>
            </a:outerShdw>
          </a:effectLst>
        </p:spPr>
        <p:txBody>
          <a:bodyPr wrap="square" rtlCol="0" anchor="t">
            <a:spAutoFit/>
          </a:bodyPr>
          <a:p>
            <a:pPr lvl="0" algn="ctr" fontAlgn="auto">
              <a:lnSpc>
                <a:spcPts val="2500"/>
              </a:lnSpc>
              <a:buClrTx/>
              <a:buSzTx/>
              <a:buFontTx/>
            </a:pPr>
            <a:r>
              <a:rPr lang="zh-CN" sz="2000" b="1">
                <a:solidFill>
                  <a:srgbClr val="FF0000"/>
                </a:solidFill>
                <a:uFillTx/>
                <a:latin typeface="微软雅黑" panose="020B0503020204020204" pitchFamily="34" charset="-122"/>
                <a:ea typeface="微软雅黑" panose="020B0503020204020204" pitchFamily="34" charset="-122"/>
                <a:sym typeface="+mn-ea"/>
              </a:rPr>
              <a:t>贵政通移动端</a:t>
            </a:r>
            <a:endParaRPr lang="zh-CN" sz="2000" b="1">
              <a:solidFill>
                <a:srgbClr val="FF0000"/>
              </a:solidFill>
              <a:uFillTx/>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6707505" y="3662680"/>
            <a:ext cx="3606165" cy="411480"/>
          </a:xfrm>
          <a:prstGeom prst="rect">
            <a:avLst/>
          </a:prstGeom>
          <a:solidFill>
            <a:schemeClr val="bg2"/>
          </a:solidFill>
          <a:ln w="38100">
            <a:solidFill>
              <a:srgbClr val="00B0F0"/>
            </a:solidFill>
            <a:prstDash val="solid"/>
          </a:ln>
          <a:effectLst>
            <a:outerShdw blurRad="50800" dist="38100" dir="2700000" algn="tl" rotWithShape="0">
              <a:prstClr val="black">
                <a:alpha val="40000"/>
              </a:prstClr>
            </a:outerShdw>
          </a:effectLst>
        </p:spPr>
        <p:txBody>
          <a:bodyPr wrap="square" rtlCol="0" anchor="t">
            <a:spAutoFit/>
          </a:bodyPr>
          <a:p>
            <a:pPr lvl="0" algn="ctr">
              <a:lnSpc>
                <a:spcPts val="2500"/>
              </a:lnSpc>
              <a:buClrTx/>
              <a:buSzTx/>
              <a:buFontTx/>
            </a:pPr>
            <a:r>
              <a:rPr lang="zh-CN" sz="2000" b="1">
                <a:solidFill>
                  <a:srgbClr val="FF0000"/>
                </a:solidFill>
                <a:uFillTx/>
                <a:latin typeface="微软雅黑" panose="020B0503020204020204" pitchFamily="34" charset="-122"/>
                <a:ea typeface="微软雅黑" panose="020B0503020204020204" pitchFamily="34" charset="-122"/>
                <a:sym typeface="+mn-ea"/>
              </a:rPr>
              <a:t>贵政通pad端</a:t>
            </a:r>
            <a:endParaRPr lang="zh-CN" sz="2000" b="1">
              <a:solidFill>
                <a:srgbClr val="FF0000"/>
              </a:solidFill>
              <a:uFillTx/>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11338" y="704024"/>
            <a:ext cx="707136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贵政通相关接入应用使用介绍</a:t>
            </a:r>
            <a:r>
              <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问卷投票</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3" name="TextBox 9"/>
          <p:cNvSpPr txBox="1"/>
          <p:nvPr/>
        </p:nvSpPr>
        <p:spPr>
          <a:xfrm>
            <a:off x="311150" y="1257300"/>
            <a:ext cx="11533505" cy="860425"/>
          </a:xfrm>
          <a:prstGeom prst="rect">
            <a:avLst/>
          </a:prstGeom>
          <a:solidFill>
            <a:schemeClr val="bg2"/>
          </a:solidFill>
        </p:spPr>
        <p:txBody>
          <a:bodyPr wrap="square" rtlCol="0">
            <a:spAutoFit/>
          </a:bodyPr>
          <a:p>
            <a:pPr indent="406400" algn="just" fontAlgn="auto">
              <a:lnSpc>
                <a:spcPts val="3000"/>
              </a:lnSpc>
              <a:extLst>
                <a:ext uri="{35155182-B16C-46BC-9424-99874614C6A1}">
                  <wpsdc:indentchars xmlns:wpsdc="http://www.wps.cn/officeDocument/2017/drawingmlCustomData" val="200" checksum="2253154418"/>
                </a:ext>
              </a:extLst>
            </a:pPr>
            <a:r>
              <a:rPr lang="zh-CN" altLang="en-US" sz="1700" spc="-1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在线进行问卷设计、投票发布、问卷回收和自动统计功能，支持图片投票、单选、多选、开放式问答；实名投票、匿名调查灵活设置，轻松完成在线调研或投票。</a:t>
            </a:r>
            <a:endParaRPr lang="zh-CN" altLang="en-US" sz="1700" spc="-1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3" name="组合 22"/>
          <p:cNvGrpSpPr/>
          <p:nvPr/>
        </p:nvGrpSpPr>
        <p:grpSpPr>
          <a:xfrm>
            <a:off x="5171440" y="2356485"/>
            <a:ext cx="6818630" cy="4025265"/>
            <a:chOff x="2455" y="3740"/>
            <a:chExt cx="9592" cy="5120"/>
          </a:xfrm>
        </p:grpSpPr>
        <p:grpSp>
          <p:nvGrpSpPr>
            <p:cNvPr id="6" name="Group 7"/>
            <p:cNvGrpSpPr/>
            <p:nvPr/>
          </p:nvGrpSpPr>
          <p:grpSpPr>
            <a:xfrm rot="0">
              <a:off x="2455" y="3740"/>
              <a:ext cx="9593" cy="5121"/>
              <a:chOff x="2738438" y="30163"/>
              <a:chExt cx="11828463" cy="6827838"/>
            </a:xfrm>
          </p:grpSpPr>
          <p:sp>
            <p:nvSpPr>
              <p:cNvPr id="7" name="Freeform 11"/>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8" name="Freeform 12"/>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9" name="Freeform 13"/>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16" name="Rectangle 14"/>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en-US"/>
              </a:p>
            </p:txBody>
          </p:sp>
          <p:sp>
            <p:nvSpPr>
              <p:cNvPr id="17" name="Freeform 15"/>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19" name="Freeform 16"/>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20" name="Freeform 17"/>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grpSp>
        <p:pic>
          <p:nvPicPr>
            <p:cNvPr id="5" name="图片 4"/>
            <p:cNvPicPr>
              <a:picLocks noChangeAspect="1"/>
            </p:cNvPicPr>
            <p:nvPr/>
          </p:nvPicPr>
          <p:blipFill>
            <a:blip r:embed="rId1"/>
            <a:stretch>
              <a:fillRect/>
            </a:stretch>
          </p:blipFill>
          <p:spPr>
            <a:xfrm>
              <a:off x="3526" y="4126"/>
              <a:ext cx="7455" cy="4391"/>
            </a:xfrm>
            <a:prstGeom prst="rect">
              <a:avLst/>
            </a:prstGeom>
          </p:spPr>
        </p:pic>
      </p:grpSp>
      <p:sp>
        <p:nvSpPr>
          <p:cNvPr id="2" name="矩形 1"/>
          <p:cNvSpPr/>
          <p:nvPr/>
        </p:nvSpPr>
        <p:spPr>
          <a:xfrm>
            <a:off x="311150" y="3540760"/>
            <a:ext cx="4657725" cy="1830070"/>
          </a:xfrm>
          <a:prstGeom prst="rect">
            <a:avLst/>
          </a:prstGeom>
          <a:noFill/>
          <a:ln>
            <a:noFill/>
          </a:ln>
        </p:spPr>
        <p:txBody>
          <a:bodyPr wrap="square" rtlCol="0" anchor="t">
            <a:spAutoFit/>
          </a:bodyPr>
          <a:p>
            <a:pPr algn="l"/>
            <a:r>
              <a:rPr lang="zh-CN" altLang="en-US" sz="1400" b="1">
                <a:solidFill>
                  <a:srgbClr val="FF0000"/>
                </a:solidFill>
                <a:effectLst/>
              </a:rPr>
              <a:t>场景描述</a:t>
            </a:r>
            <a:endParaRPr lang="zh-CN" altLang="en-US" sz="1400" b="1">
              <a:solidFill>
                <a:srgbClr val="FF0000"/>
              </a:solidFill>
              <a:effectLst/>
            </a:endParaRPr>
          </a:p>
          <a:p>
            <a:pPr algn="l"/>
            <a:endParaRPr lang="zh-CN" altLang="en-US" sz="1400" b="1">
              <a:solidFill>
                <a:srgbClr val="FF0000"/>
              </a:solidFill>
              <a:effectLst/>
            </a:endParaRPr>
          </a:p>
          <a:p>
            <a:pPr algn="l"/>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某单位食堂需要采购食材，但是不清楚本单位各个人员的需求，通过问卷投票应用，设置了各种食材的品类、采购数量等，通过向本单位下发问卷，实现了本单位对采购食材的具体采购量的确认。</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11338" y="688784"/>
            <a:ext cx="707136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贵政通相关接入应用使用介绍</a:t>
            </a:r>
            <a:r>
              <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行政表单</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3" name="TextBox 9"/>
          <p:cNvSpPr txBox="1"/>
          <p:nvPr/>
        </p:nvSpPr>
        <p:spPr>
          <a:xfrm>
            <a:off x="311150" y="1257300"/>
            <a:ext cx="11533505" cy="860425"/>
          </a:xfrm>
          <a:prstGeom prst="rect">
            <a:avLst/>
          </a:prstGeom>
          <a:solidFill>
            <a:schemeClr val="bg2"/>
          </a:solidFill>
        </p:spPr>
        <p:txBody>
          <a:bodyPr wrap="square" rtlCol="0">
            <a:spAutoFit/>
          </a:bodyPr>
          <a:p>
            <a:pPr indent="406400" algn="just" fontAlgn="auto">
              <a:lnSpc>
                <a:spcPts val="3000"/>
              </a:lnSpc>
              <a:extLst>
                <a:ext uri="{35155182-B16C-46BC-9424-99874614C6A1}">
                  <wpsdc:indentchars xmlns:wpsdc="http://www.wps.cn/officeDocument/2017/drawingmlCustomData" val="200" checksum="2253154418"/>
                </a:ext>
              </a:extLst>
            </a:pPr>
            <a:r>
              <a:rPr lang="zh-CN" altLang="en-US" sz="1700" spc="-1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拥有强大的自定义表单设计工具，并配置工作流程，通过流程智能流转，打通各个业务场景。可用于线下办事流程的纸质申请单，转换到线上使用，收集数据等。</a:t>
            </a:r>
            <a:endParaRPr lang="zh-CN" altLang="en-US" sz="1700" spc="-1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4" name="组合 3"/>
          <p:cNvGrpSpPr/>
          <p:nvPr/>
        </p:nvGrpSpPr>
        <p:grpSpPr>
          <a:xfrm>
            <a:off x="5273675" y="2475230"/>
            <a:ext cx="6847840" cy="4016375"/>
            <a:chOff x="3913" y="3553"/>
            <a:chExt cx="11370" cy="5078"/>
          </a:xfrm>
        </p:grpSpPr>
        <p:grpSp>
          <p:nvGrpSpPr>
            <p:cNvPr id="6" name="Group 7"/>
            <p:cNvGrpSpPr/>
            <p:nvPr/>
          </p:nvGrpSpPr>
          <p:grpSpPr>
            <a:xfrm rot="0">
              <a:off x="3913" y="3553"/>
              <a:ext cx="11370" cy="5078"/>
              <a:chOff x="2738438" y="30163"/>
              <a:chExt cx="11828463" cy="6827838"/>
            </a:xfrm>
          </p:grpSpPr>
          <p:sp>
            <p:nvSpPr>
              <p:cNvPr id="7" name="Freeform 11"/>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8" name="Freeform 12"/>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9" name="Freeform 13"/>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16" name="Rectangle 14"/>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en-US"/>
              </a:p>
            </p:txBody>
          </p:sp>
          <p:sp>
            <p:nvSpPr>
              <p:cNvPr id="17" name="Freeform 15"/>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19" name="Freeform 16"/>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20" name="Freeform 17"/>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grpSp>
        <p:pic>
          <p:nvPicPr>
            <p:cNvPr id="2" name="图片 1"/>
            <p:cNvPicPr>
              <a:picLocks noChangeAspect="1"/>
            </p:cNvPicPr>
            <p:nvPr/>
          </p:nvPicPr>
          <p:blipFill>
            <a:blip r:embed="rId1"/>
            <a:stretch>
              <a:fillRect/>
            </a:stretch>
          </p:blipFill>
          <p:spPr>
            <a:xfrm>
              <a:off x="5323" y="4020"/>
              <a:ext cx="8558" cy="4025"/>
            </a:xfrm>
            <a:prstGeom prst="rect">
              <a:avLst/>
            </a:prstGeom>
          </p:spPr>
        </p:pic>
      </p:grpSp>
      <p:pic>
        <p:nvPicPr>
          <p:cNvPr id="10" name="图片 9"/>
          <p:cNvPicPr>
            <a:picLocks noChangeAspect="1"/>
          </p:cNvPicPr>
          <p:nvPr/>
        </p:nvPicPr>
        <p:blipFill>
          <a:blip r:embed="rId2"/>
          <a:stretch>
            <a:fillRect/>
          </a:stretch>
        </p:blipFill>
        <p:spPr>
          <a:xfrm>
            <a:off x="2969895" y="2132965"/>
            <a:ext cx="2077720" cy="4552950"/>
          </a:xfrm>
          <a:prstGeom prst="rect">
            <a:avLst/>
          </a:prstGeom>
        </p:spPr>
      </p:pic>
      <p:sp>
        <p:nvSpPr>
          <p:cNvPr id="5" name="矩形 4"/>
          <p:cNvSpPr/>
          <p:nvPr/>
        </p:nvSpPr>
        <p:spPr>
          <a:xfrm>
            <a:off x="375285" y="3303905"/>
            <a:ext cx="2432685" cy="1306830"/>
          </a:xfrm>
          <a:prstGeom prst="rect">
            <a:avLst/>
          </a:prstGeom>
          <a:noFill/>
          <a:ln>
            <a:noFill/>
          </a:ln>
        </p:spPr>
        <p:txBody>
          <a:bodyPr wrap="square" rtlCol="0" anchor="t">
            <a:spAutoFit/>
          </a:bodyPr>
          <a:p>
            <a:pPr algn="l"/>
            <a:r>
              <a:rPr lang="zh-CN" altLang="en-US" sz="1400" b="1">
                <a:solidFill>
                  <a:srgbClr val="FF0000"/>
                </a:solidFill>
                <a:effectLst/>
              </a:rPr>
              <a:t>场景描述</a:t>
            </a:r>
            <a:endParaRPr lang="zh-CN" altLang="en-US" sz="1400" b="1">
              <a:solidFill>
                <a:srgbClr val="FF0000"/>
              </a:solidFill>
              <a:effectLst/>
            </a:endParaRPr>
          </a:p>
          <a:p>
            <a:pPr algn="l"/>
            <a:endParaRPr lang="zh-CN" altLang="en-US" sz="1400" b="1">
              <a:solidFill>
                <a:srgbClr val="FF0000"/>
              </a:solidFill>
              <a:effectLst/>
            </a:endParaRPr>
          </a:p>
          <a:p>
            <a:pPr algn="l"/>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用户单位可根据具体业务需求，自由搭建业务流程。</a:t>
            </a:r>
            <a:endParaRPr lang="zh-CN" altLang="en-US" sz="1600">
              <a:solidFill>
                <a:schemeClr val="accent1"/>
              </a:solidFill>
              <a:effectLst/>
              <a:latin typeface="仿宋_GB2312" panose="02010609030101010101" charset="-122"/>
              <a:ea typeface="仿宋_GB2312"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11338" y="704024"/>
            <a:ext cx="707136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贵政通相关接入应用使用介绍</a:t>
            </a:r>
            <a:r>
              <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职工社区</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3" name="TextBox 9"/>
          <p:cNvSpPr txBox="1"/>
          <p:nvPr/>
        </p:nvSpPr>
        <p:spPr>
          <a:xfrm>
            <a:off x="311150" y="1257300"/>
            <a:ext cx="11533505" cy="860425"/>
          </a:xfrm>
          <a:prstGeom prst="rect">
            <a:avLst/>
          </a:prstGeom>
          <a:solidFill>
            <a:schemeClr val="bg2"/>
          </a:solidFill>
        </p:spPr>
        <p:txBody>
          <a:bodyPr wrap="square" rtlCol="0">
            <a:spAutoFit/>
          </a:bodyPr>
          <a:p>
            <a:pPr indent="406400" algn="just" fontAlgn="auto">
              <a:lnSpc>
                <a:spcPts val="3000"/>
              </a:lnSpc>
              <a:extLst>
                <a:ext uri="{35155182-B16C-46BC-9424-99874614C6A1}">
                  <wpsdc:indentchars xmlns:wpsdc="http://www.wps.cn/officeDocument/2017/drawingmlCustomData" val="200" checksum="2253154418"/>
                </a:ext>
              </a:extLst>
            </a:pPr>
            <a:r>
              <a:rPr lang="zh-CN" altLang="en-US" sz="1700" spc="-1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搭建单位职工内部社区论坛，希望内部员工社区交流平台来提升单位与员工之间、员工与员工之间的信息交流，加速单位与员工信息的传递和共享。</a:t>
            </a:r>
            <a:endParaRPr lang="zh-CN" altLang="en-US" sz="1700" spc="-1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1" name="组合 10"/>
          <p:cNvGrpSpPr/>
          <p:nvPr/>
        </p:nvGrpSpPr>
        <p:grpSpPr>
          <a:xfrm>
            <a:off x="4714875" y="2225040"/>
            <a:ext cx="7288530" cy="4557395"/>
            <a:chOff x="5594" y="3334"/>
            <a:chExt cx="11334" cy="7098"/>
          </a:xfrm>
        </p:grpSpPr>
        <p:grpSp>
          <p:nvGrpSpPr>
            <p:cNvPr id="6" name="Group 7"/>
            <p:cNvGrpSpPr/>
            <p:nvPr/>
          </p:nvGrpSpPr>
          <p:grpSpPr>
            <a:xfrm rot="0">
              <a:off x="5594" y="3334"/>
              <a:ext cx="11334" cy="7098"/>
              <a:chOff x="2738438" y="30163"/>
              <a:chExt cx="11828463" cy="6827838"/>
            </a:xfrm>
          </p:grpSpPr>
          <p:sp>
            <p:nvSpPr>
              <p:cNvPr id="7" name="Freeform 11"/>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8" name="Freeform 12"/>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9" name="Freeform 13"/>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16" name="Rectangle 14"/>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en-US"/>
              </a:p>
            </p:txBody>
          </p:sp>
          <p:sp>
            <p:nvSpPr>
              <p:cNvPr id="17" name="Freeform 15"/>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19" name="Freeform 16"/>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20" name="Freeform 17"/>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grpSp>
        <p:pic>
          <p:nvPicPr>
            <p:cNvPr id="5" name="图片 4"/>
            <p:cNvPicPr>
              <a:picLocks noChangeAspect="1"/>
            </p:cNvPicPr>
            <p:nvPr/>
          </p:nvPicPr>
          <p:blipFill>
            <a:blip r:embed="rId1"/>
            <a:stretch>
              <a:fillRect/>
            </a:stretch>
          </p:blipFill>
          <p:spPr>
            <a:xfrm>
              <a:off x="7267" y="3857"/>
              <a:ext cx="8229" cy="5999"/>
            </a:xfrm>
            <a:prstGeom prst="rect">
              <a:avLst/>
            </a:prstGeom>
          </p:spPr>
        </p:pic>
      </p:grpSp>
      <p:sp>
        <p:nvSpPr>
          <p:cNvPr id="2" name="矩形 1"/>
          <p:cNvSpPr/>
          <p:nvPr/>
        </p:nvSpPr>
        <p:spPr>
          <a:xfrm>
            <a:off x="366395" y="3486785"/>
            <a:ext cx="4472940" cy="2353310"/>
          </a:xfrm>
          <a:prstGeom prst="rect">
            <a:avLst/>
          </a:prstGeom>
          <a:noFill/>
          <a:ln>
            <a:noFill/>
          </a:ln>
        </p:spPr>
        <p:txBody>
          <a:bodyPr wrap="square" rtlCol="0" anchor="t">
            <a:spAutoFit/>
          </a:bodyPr>
          <a:p>
            <a:pPr algn="l"/>
            <a:r>
              <a:rPr lang="zh-CN" altLang="en-US" sz="1400" b="1">
                <a:solidFill>
                  <a:srgbClr val="FF0000"/>
                </a:solidFill>
                <a:effectLst/>
              </a:rPr>
              <a:t>场景描述</a:t>
            </a:r>
            <a:endParaRPr lang="zh-CN" altLang="en-US" sz="1400" b="1">
              <a:solidFill>
                <a:srgbClr val="FF0000"/>
              </a:solidFill>
              <a:effectLst/>
            </a:endParaRPr>
          </a:p>
          <a:p>
            <a:pPr algn="l"/>
            <a:endParaRPr lang="zh-CN" altLang="en-US" sz="1400" b="1">
              <a:solidFill>
                <a:srgbClr val="FF0000"/>
              </a:solidFill>
              <a:effectLst/>
            </a:endParaRPr>
          </a:p>
          <a:p>
            <a:pPr algn="l"/>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某单位在开展单位文明建设期间，希望搭建一套本单位内部可见的共享空间，大家可以自由将个人的经验、想法等上传到该空间，供本单位人员学习交流。该需求通过“</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sym typeface="+mn-ea"/>
              </a:rPr>
              <a:t>职工社区”应用，将相关材料上传，设置权限，本单位人员即可打开该应用学习交流本单位其他人员的材料</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11338" y="704024"/>
            <a:ext cx="707136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贵政通相关接入应用使用介绍</a:t>
            </a:r>
            <a:r>
              <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知识百科</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3" name="TextBox 9"/>
          <p:cNvSpPr txBox="1"/>
          <p:nvPr/>
        </p:nvSpPr>
        <p:spPr>
          <a:xfrm>
            <a:off x="311150" y="1257300"/>
            <a:ext cx="11533505" cy="475615"/>
          </a:xfrm>
          <a:prstGeom prst="rect">
            <a:avLst/>
          </a:prstGeom>
          <a:solidFill>
            <a:schemeClr val="bg2"/>
          </a:solidFill>
        </p:spPr>
        <p:txBody>
          <a:bodyPr wrap="square" rtlCol="0">
            <a:spAutoFit/>
          </a:bodyPr>
          <a:p>
            <a:pPr indent="406400" algn="just" fontAlgn="auto">
              <a:lnSpc>
                <a:spcPts val="3000"/>
              </a:lnSpc>
              <a:extLst>
                <a:ext uri="{35155182-B16C-46BC-9424-99874614C6A1}">
                  <wpsdc:indentchars xmlns:wpsdc="http://www.wps.cn/officeDocument/2017/drawingmlCustomData" val="200" checksum="2253154418"/>
                </a:ext>
              </a:extLst>
            </a:pPr>
            <a:r>
              <a:rPr lang="zh-CN" altLang="en-US" sz="1700" spc="-1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单位知识库、文档库和产品库。通过后台上传制度文件、资料、内刊等，职工可随时随地查询、共享知识。</a:t>
            </a:r>
            <a:endParaRPr lang="zh-CN" altLang="en-US" sz="1700" spc="-1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5" name="组合 34"/>
          <p:cNvGrpSpPr/>
          <p:nvPr/>
        </p:nvGrpSpPr>
        <p:grpSpPr>
          <a:xfrm>
            <a:off x="4646295" y="2107565"/>
            <a:ext cx="7288530" cy="4556760"/>
            <a:chOff x="3740" y="3440"/>
            <a:chExt cx="11478" cy="7176"/>
          </a:xfrm>
        </p:grpSpPr>
        <p:grpSp>
          <p:nvGrpSpPr>
            <p:cNvPr id="6" name="Group 7"/>
            <p:cNvGrpSpPr/>
            <p:nvPr/>
          </p:nvGrpSpPr>
          <p:grpSpPr>
            <a:xfrm rot="0">
              <a:off x="3740" y="3440"/>
              <a:ext cx="11478" cy="7177"/>
              <a:chOff x="2738438" y="30163"/>
              <a:chExt cx="11828463" cy="6827838"/>
            </a:xfrm>
          </p:grpSpPr>
          <p:sp>
            <p:nvSpPr>
              <p:cNvPr id="7" name="Freeform 11"/>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8" name="Freeform 12"/>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9" name="Freeform 13"/>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16" name="Rectangle 14"/>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en-US"/>
              </a:p>
            </p:txBody>
          </p:sp>
          <p:sp>
            <p:nvSpPr>
              <p:cNvPr id="17" name="Freeform 15"/>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19" name="Freeform 16"/>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20" name="Freeform 17"/>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grpSp>
        <p:pic>
          <p:nvPicPr>
            <p:cNvPr id="2" name="图片 1"/>
            <p:cNvPicPr>
              <a:picLocks noChangeAspect="1"/>
            </p:cNvPicPr>
            <p:nvPr/>
          </p:nvPicPr>
          <p:blipFill>
            <a:blip r:embed="rId1"/>
            <a:stretch>
              <a:fillRect/>
            </a:stretch>
          </p:blipFill>
          <p:spPr>
            <a:xfrm>
              <a:off x="5162" y="3969"/>
              <a:ext cx="8636" cy="6105"/>
            </a:xfrm>
            <a:prstGeom prst="rect">
              <a:avLst/>
            </a:prstGeom>
          </p:spPr>
        </p:pic>
      </p:grpSp>
      <p:sp>
        <p:nvSpPr>
          <p:cNvPr id="4" name="矩形 3"/>
          <p:cNvSpPr/>
          <p:nvPr/>
        </p:nvSpPr>
        <p:spPr>
          <a:xfrm>
            <a:off x="384810" y="3423920"/>
            <a:ext cx="4472940" cy="1830070"/>
          </a:xfrm>
          <a:prstGeom prst="rect">
            <a:avLst/>
          </a:prstGeom>
          <a:noFill/>
          <a:ln>
            <a:noFill/>
          </a:ln>
        </p:spPr>
        <p:txBody>
          <a:bodyPr wrap="square" rtlCol="0" anchor="t">
            <a:spAutoFit/>
          </a:bodyPr>
          <a:p>
            <a:pPr algn="l"/>
            <a:r>
              <a:rPr lang="zh-CN" altLang="en-US" sz="1400" b="1">
                <a:solidFill>
                  <a:srgbClr val="FF0000"/>
                </a:solidFill>
                <a:effectLst/>
              </a:rPr>
              <a:t>场景描述</a:t>
            </a:r>
            <a:endParaRPr lang="zh-CN" altLang="en-US" sz="1400" b="1">
              <a:solidFill>
                <a:srgbClr val="FF0000"/>
              </a:solidFill>
              <a:effectLst/>
            </a:endParaRPr>
          </a:p>
          <a:p>
            <a:pPr algn="l"/>
            <a:endParaRPr lang="zh-CN" altLang="en-US" sz="1400" b="1">
              <a:solidFill>
                <a:srgbClr val="FF0000"/>
              </a:solidFill>
              <a:effectLst/>
            </a:endParaRPr>
          </a:p>
          <a:p>
            <a:pPr algn="l"/>
            <a:r>
              <a:rPr lang="zh-CN" altLang="en-US" sz="1700" dirty="0">
                <a:latin typeface="微软雅黑" panose="020B0503020204020204" pitchFamily="34" charset="-122"/>
                <a:ea typeface="微软雅黑" panose="020B0503020204020204" pitchFamily="34" charset="-122"/>
                <a:cs typeface="微软雅黑" panose="020B0503020204020204" pitchFamily="34" charset="-122"/>
                <a:sym typeface="+mn-ea"/>
              </a:rPr>
              <a:t>某单位内部产生过很多资料，包含单位介绍、历史的获奖情况、制度编写等，单位管理人员可通过“知识百科”应用，实现将本单位相关材料上传，</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即可创建属于本单位或其他单位共享的“</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sym typeface="+mn-ea"/>
              </a:rPr>
              <a:t>知识库”</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11338" y="704024"/>
            <a:ext cx="707136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贵政通相关接入应用使用介绍</a:t>
            </a:r>
            <a:r>
              <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部门动态</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3" name="TextBox 9"/>
          <p:cNvSpPr txBox="1"/>
          <p:nvPr/>
        </p:nvSpPr>
        <p:spPr>
          <a:xfrm>
            <a:off x="311150" y="1257300"/>
            <a:ext cx="11533505" cy="475615"/>
          </a:xfrm>
          <a:prstGeom prst="rect">
            <a:avLst/>
          </a:prstGeom>
          <a:solidFill>
            <a:schemeClr val="bg2"/>
          </a:solidFill>
        </p:spPr>
        <p:txBody>
          <a:bodyPr wrap="square" rtlCol="0">
            <a:spAutoFit/>
          </a:bodyPr>
          <a:p>
            <a:pPr indent="406400" algn="just" fontAlgn="auto">
              <a:lnSpc>
                <a:spcPts val="3000"/>
              </a:lnSpc>
              <a:extLst>
                <a:ext uri="{35155182-B16C-46BC-9424-99874614C6A1}">
                  <wpsdc:indentchars xmlns:wpsdc="http://www.wps.cn/officeDocument/2017/drawingmlCustomData" val="200" checksum="2253154418"/>
                </a:ext>
              </a:extLst>
            </a:pPr>
            <a:r>
              <a:rPr lang="zh-CN" altLang="en-US" sz="1700" spc="-1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主要用于发布部门的最新动态、活动，工作人员可以报名参与活动。</a:t>
            </a:r>
            <a:endParaRPr lang="zh-CN" altLang="en-US" sz="1700" spc="-1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5" name="组合 4"/>
          <p:cNvGrpSpPr/>
          <p:nvPr/>
        </p:nvGrpSpPr>
        <p:grpSpPr>
          <a:xfrm>
            <a:off x="4062095" y="1885315"/>
            <a:ext cx="7926705" cy="4514215"/>
            <a:chOff x="1614" y="2882"/>
            <a:chExt cx="15908" cy="7176"/>
          </a:xfrm>
        </p:grpSpPr>
        <p:grpSp>
          <p:nvGrpSpPr>
            <p:cNvPr id="6" name="Group 7"/>
            <p:cNvGrpSpPr/>
            <p:nvPr/>
          </p:nvGrpSpPr>
          <p:grpSpPr>
            <a:xfrm rot="0">
              <a:off x="1614" y="2882"/>
              <a:ext cx="15909" cy="7177"/>
              <a:chOff x="2738438" y="30163"/>
              <a:chExt cx="11828463" cy="6827838"/>
            </a:xfrm>
          </p:grpSpPr>
          <p:sp>
            <p:nvSpPr>
              <p:cNvPr id="7" name="Freeform 11"/>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8" name="Freeform 12"/>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9" name="Freeform 13"/>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16" name="Rectangle 14"/>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en-US"/>
              </a:p>
            </p:txBody>
          </p:sp>
          <p:sp>
            <p:nvSpPr>
              <p:cNvPr id="17" name="Freeform 15"/>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19" name="Freeform 16"/>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20" name="Freeform 17"/>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grpSp>
        <p:pic>
          <p:nvPicPr>
            <p:cNvPr id="4" name="图片 3"/>
            <p:cNvPicPr>
              <a:picLocks noChangeAspect="1"/>
            </p:cNvPicPr>
            <p:nvPr/>
          </p:nvPicPr>
          <p:blipFill>
            <a:blip r:embed="rId1"/>
            <a:stretch>
              <a:fillRect/>
            </a:stretch>
          </p:blipFill>
          <p:spPr>
            <a:xfrm>
              <a:off x="3523" y="3411"/>
              <a:ext cx="12031" cy="6106"/>
            </a:xfrm>
            <a:prstGeom prst="rect">
              <a:avLst/>
            </a:prstGeom>
          </p:spPr>
        </p:pic>
      </p:grpSp>
      <p:sp>
        <p:nvSpPr>
          <p:cNvPr id="2" name="矩形 1"/>
          <p:cNvSpPr/>
          <p:nvPr/>
        </p:nvSpPr>
        <p:spPr>
          <a:xfrm>
            <a:off x="441960" y="3385185"/>
            <a:ext cx="4345940" cy="1568450"/>
          </a:xfrm>
          <a:prstGeom prst="rect">
            <a:avLst/>
          </a:prstGeom>
          <a:noFill/>
          <a:ln>
            <a:noFill/>
          </a:ln>
        </p:spPr>
        <p:txBody>
          <a:bodyPr wrap="square" rtlCol="0" anchor="t">
            <a:spAutoFit/>
          </a:bodyPr>
          <a:p>
            <a:pPr algn="l"/>
            <a:r>
              <a:rPr lang="zh-CN" altLang="en-US" sz="1400" b="1">
                <a:solidFill>
                  <a:srgbClr val="FF0000"/>
                </a:solidFill>
                <a:effectLst/>
              </a:rPr>
              <a:t>场景描述</a:t>
            </a:r>
            <a:endParaRPr lang="zh-CN" altLang="en-US" sz="1400" b="1">
              <a:solidFill>
                <a:srgbClr val="FF0000"/>
              </a:solidFill>
              <a:effectLst/>
            </a:endParaRPr>
          </a:p>
          <a:p>
            <a:pPr algn="l"/>
            <a:endParaRPr lang="zh-CN" altLang="en-US" sz="1400" b="1">
              <a:solidFill>
                <a:srgbClr val="FF0000"/>
              </a:solidFill>
              <a:effectLst/>
            </a:endParaRPr>
          </a:p>
          <a:p>
            <a:pPr algn="l"/>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某单位各部门之间已有的希望同其他部门分享的内容，可通过上传至“部门动态”，并设置相应的权限，实现不同部门之间的资源共享、活动报名等。</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11338" y="704024"/>
            <a:ext cx="707136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贵政通相关接入应用使用介绍</a:t>
            </a:r>
            <a:r>
              <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审批请示</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3" name="TextBox 9"/>
          <p:cNvSpPr txBox="1"/>
          <p:nvPr/>
        </p:nvSpPr>
        <p:spPr>
          <a:xfrm>
            <a:off x="311150" y="1257300"/>
            <a:ext cx="11533505" cy="475615"/>
          </a:xfrm>
          <a:prstGeom prst="rect">
            <a:avLst/>
          </a:prstGeom>
          <a:solidFill>
            <a:schemeClr val="bg2"/>
          </a:solidFill>
        </p:spPr>
        <p:txBody>
          <a:bodyPr wrap="square" rtlCol="0">
            <a:spAutoFit/>
          </a:bodyPr>
          <a:p>
            <a:pPr indent="381000" algn="just" fontAlgn="auto">
              <a:lnSpc>
                <a:spcPts val="3000"/>
              </a:lnSpc>
              <a:extLst>
                <a:ext uri="{35155182-B16C-46BC-9424-99874614C6A1}">
                  <wpsdc:indentchars xmlns:wpsdc="http://www.wps.cn/officeDocument/2017/drawingmlCustomData" val="200" checksum="3609075801"/>
                </a:ext>
              </a:extLst>
            </a:pPr>
            <a:r>
              <a:rPr lang="zh-CN" altLang="en-US" sz="1700" spc="-2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主要用于干部职工进行资源申请或工作请示，通过贵政通发起申请，领导随时随地审批。审批单自动流转，审批结果实时可查。</a:t>
            </a:r>
            <a:endParaRPr lang="zh-CN" altLang="en-US" sz="1700" spc="-2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4" name="组合 3"/>
          <p:cNvGrpSpPr/>
          <p:nvPr/>
        </p:nvGrpSpPr>
        <p:grpSpPr>
          <a:xfrm>
            <a:off x="4464685" y="2410460"/>
            <a:ext cx="7487285" cy="3692525"/>
            <a:chOff x="2097" y="2978"/>
            <a:chExt cx="14660" cy="7176"/>
          </a:xfrm>
        </p:grpSpPr>
        <p:grpSp>
          <p:nvGrpSpPr>
            <p:cNvPr id="6" name="Group 7"/>
            <p:cNvGrpSpPr/>
            <p:nvPr/>
          </p:nvGrpSpPr>
          <p:grpSpPr>
            <a:xfrm rot="0">
              <a:off x="2097" y="2978"/>
              <a:ext cx="14661" cy="7177"/>
              <a:chOff x="2738438" y="30163"/>
              <a:chExt cx="11828463" cy="6827838"/>
            </a:xfrm>
          </p:grpSpPr>
          <p:sp>
            <p:nvSpPr>
              <p:cNvPr id="7" name="Freeform 11"/>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8" name="Freeform 12"/>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9" name="Freeform 13"/>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16" name="Rectangle 14"/>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en-US"/>
              </a:p>
            </p:txBody>
          </p:sp>
          <p:sp>
            <p:nvSpPr>
              <p:cNvPr id="17" name="Freeform 15"/>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19" name="Freeform 16"/>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20" name="Freeform 17"/>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grpSp>
        <p:pic>
          <p:nvPicPr>
            <p:cNvPr id="2" name="图片 1"/>
            <p:cNvPicPr>
              <a:picLocks noChangeAspect="1"/>
            </p:cNvPicPr>
            <p:nvPr/>
          </p:nvPicPr>
          <p:blipFill>
            <a:blip r:embed="rId1"/>
            <a:stretch>
              <a:fillRect/>
            </a:stretch>
          </p:blipFill>
          <p:spPr>
            <a:xfrm>
              <a:off x="4084" y="3512"/>
              <a:ext cx="11032" cy="5845"/>
            </a:xfrm>
            <a:prstGeom prst="rect">
              <a:avLst/>
            </a:prstGeom>
          </p:spPr>
        </p:pic>
      </p:grpSp>
      <p:sp>
        <p:nvSpPr>
          <p:cNvPr id="5" name="矩形 4"/>
          <p:cNvSpPr/>
          <p:nvPr/>
        </p:nvSpPr>
        <p:spPr>
          <a:xfrm>
            <a:off x="441960" y="3385185"/>
            <a:ext cx="4345940" cy="1306830"/>
          </a:xfrm>
          <a:prstGeom prst="rect">
            <a:avLst/>
          </a:prstGeom>
          <a:noFill/>
          <a:ln>
            <a:noFill/>
          </a:ln>
        </p:spPr>
        <p:txBody>
          <a:bodyPr wrap="square" rtlCol="0" anchor="t">
            <a:spAutoFit/>
          </a:bodyPr>
          <a:p>
            <a:pPr algn="l"/>
            <a:r>
              <a:rPr lang="zh-CN" altLang="en-US" sz="1400" b="1">
                <a:solidFill>
                  <a:srgbClr val="FF0000"/>
                </a:solidFill>
                <a:effectLst/>
              </a:rPr>
              <a:t>场景描述</a:t>
            </a:r>
            <a:endParaRPr lang="zh-CN" altLang="en-US" sz="1400" b="1">
              <a:solidFill>
                <a:srgbClr val="FF0000"/>
              </a:solidFill>
              <a:effectLst/>
            </a:endParaRPr>
          </a:p>
          <a:p>
            <a:pPr algn="l"/>
            <a:endParaRPr lang="zh-CN" altLang="en-US" sz="1400" b="1">
              <a:solidFill>
                <a:srgbClr val="FF0000"/>
              </a:solidFill>
              <a:effectLst/>
            </a:endParaRPr>
          </a:p>
          <a:p>
            <a:pPr algn="l"/>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单位人员的外出申请、物资申购、文件办理等，可通过“</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sym typeface="+mn-ea"/>
              </a:rPr>
              <a:t>审批请示”</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应用，实现线上快捷审批并留档。</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11338" y="704024"/>
            <a:ext cx="707136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贵政通相关接入应用使用介绍</a:t>
            </a:r>
            <a:r>
              <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请假出差</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3" name="TextBox 9"/>
          <p:cNvSpPr txBox="1"/>
          <p:nvPr/>
        </p:nvSpPr>
        <p:spPr>
          <a:xfrm>
            <a:off x="311150" y="1257300"/>
            <a:ext cx="11533505" cy="860425"/>
          </a:xfrm>
          <a:prstGeom prst="rect">
            <a:avLst/>
          </a:prstGeom>
          <a:solidFill>
            <a:schemeClr val="bg2"/>
          </a:solidFill>
        </p:spPr>
        <p:txBody>
          <a:bodyPr wrap="square" rtlCol="0">
            <a:spAutoFit/>
          </a:bodyPr>
          <a:p>
            <a:pPr indent="431800" algn="just" fontAlgn="auto">
              <a:lnSpc>
                <a:spcPts val="3000"/>
              </a:lnSpc>
              <a:extLst>
                <a:ext uri="{35155182-B16C-46BC-9424-99874614C6A1}">
                  <wpsdc:indentchars xmlns:wpsdc="http://www.wps.cn/officeDocument/2017/drawingmlCustomData" val="200" checksum="3588746719"/>
                </a:ext>
              </a:extLst>
            </a:pPr>
            <a:r>
              <a:rPr lang="zh-CN" altLang="en-US" sz="17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成员通过该应用随时随地发起请假，请假单按假期类型、时长、请假人智能流转，领导在线审批。可自定义请假模版和类型，支持灵活管理假期与销假。</a:t>
            </a:r>
            <a:endParaRPr lang="zh-CN" altLang="en-US" sz="17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5" name="组合 4"/>
          <p:cNvGrpSpPr/>
          <p:nvPr/>
        </p:nvGrpSpPr>
        <p:grpSpPr>
          <a:xfrm>
            <a:off x="3555365" y="2402205"/>
            <a:ext cx="8406765" cy="4243070"/>
            <a:chOff x="1643" y="3286"/>
            <a:chExt cx="14566" cy="6682"/>
          </a:xfrm>
        </p:grpSpPr>
        <p:grpSp>
          <p:nvGrpSpPr>
            <p:cNvPr id="6" name="Group 7"/>
            <p:cNvGrpSpPr/>
            <p:nvPr/>
          </p:nvGrpSpPr>
          <p:grpSpPr>
            <a:xfrm rot="0">
              <a:off x="1643" y="3286"/>
              <a:ext cx="14566" cy="6682"/>
              <a:chOff x="2738438" y="30163"/>
              <a:chExt cx="11828463" cy="6827838"/>
            </a:xfrm>
          </p:grpSpPr>
          <p:sp>
            <p:nvSpPr>
              <p:cNvPr id="7" name="Freeform 11"/>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8" name="Freeform 12"/>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9" name="Freeform 13"/>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16" name="Rectangle 14"/>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en-US"/>
              </a:p>
            </p:txBody>
          </p:sp>
          <p:sp>
            <p:nvSpPr>
              <p:cNvPr id="17" name="Freeform 15"/>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19" name="Freeform 16"/>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20" name="Freeform 17"/>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grpSp>
        <p:pic>
          <p:nvPicPr>
            <p:cNvPr id="4" name="图片 3"/>
            <p:cNvPicPr>
              <a:picLocks noChangeAspect="1"/>
            </p:cNvPicPr>
            <p:nvPr/>
          </p:nvPicPr>
          <p:blipFill>
            <a:blip r:embed="rId1"/>
            <a:stretch>
              <a:fillRect/>
            </a:stretch>
          </p:blipFill>
          <p:spPr>
            <a:xfrm>
              <a:off x="3584" y="3623"/>
              <a:ext cx="10761" cy="5892"/>
            </a:xfrm>
            <a:prstGeom prst="rect">
              <a:avLst/>
            </a:prstGeom>
          </p:spPr>
        </p:pic>
      </p:grpSp>
      <p:sp>
        <p:nvSpPr>
          <p:cNvPr id="2" name="矩形 1"/>
          <p:cNvSpPr/>
          <p:nvPr/>
        </p:nvSpPr>
        <p:spPr>
          <a:xfrm>
            <a:off x="252095" y="3476625"/>
            <a:ext cx="3872230" cy="1045210"/>
          </a:xfrm>
          <a:prstGeom prst="rect">
            <a:avLst/>
          </a:prstGeom>
          <a:noFill/>
          <a:ln>
            <a:noFill/>
          </a:ln>
        </p:spPr>
        <p:txBody>
          <a:bodyPr wrap="square" rtlCol="0" anchor="t">
            <a:spAutoFit/>
          </a:bodyPr>
          <a:p>
            <a:pPr algn="l"/>
            <a:r>
              <a:rPr lang="zh-CN" altLang="en-US" sz="1400" b="1">
                <a:solidFill>
                  <a:srgbClr val="FF0000"/>
                </a:solidFill>
                <a:effectLst/>
              </a:rPr>
              <a:t>场景描述</a:t>
            </a:r>
            <a:endParaRPr lang="zh-CN" altLang="en-US" sz="1400" b="1">
              <a:solidFill>
                <a:srgbClr val="FF0000"/>
              </a:solidFill>
              <a:effectLst/>
            </a:endParaRPr>
          </a:p>
          <a:p>
            <a:pPr algn="l"/>
            <a:endParaRPr lang="zh-CN" altLang="en-US" sz="1400" b="1">
              <a:solidFill>
                <a:srgbClr val="FF0000"/>
              </a:solidFill>
              <a:effectLst/>
            </a:endParaRPr>
          </a:p>
          <a:p>
            <a:pPr algn="l"/>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单位人员的日常假期的申请，均可通过“请假出差”应用进行配置和使用。</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11338" y="704024"/>
            <a:ext cx="707136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贵政通相关接入应用使用介绍</a:t>
            </a:r>
            <a:r>
              <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会议管理</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3" name="TextBox 9"/>
          <p:cNvSpPr txBox="1"/>
          <p:nvPr/>
        </p:nvSpPr>
        <p:spPr>
          <a:xfrm>
            <a:off x="311150" y="1257300"/>
            <a:ext cx="3218180" cy="1245235"/>
          </a:xfrm>
          <a:prstGeom prst="rect">
            <a:avLst/>
          </a:prstGeom>
          <a:solidFill>
            <a:schemeClr val="bg2"/>
          </a:solidFill>
        </p:spPr>
        <p:txBody>
          <a:bodyPr wrap="square" rtlCol="0">
            <a:spAutoFit/>
          </a:bodyPr>
          <a:p>
            <a:pPr indent="431800" algn="just" fontAlgn="auto">
              <a:lnSpc>
                <a:spcPts val="3000"/>
              </a:lnSpc>
              <a:extLst>
                <a:ext uri="{35155182-B16C-46BC-9424-99874614C6A1}">
                  <wpsdc:indentchars xmlns:wpsdc="http://www.wps.cn/officeDocument/2017/drawingmlCustomData" val="200" checksum="3588746719"/>
                </a:ext>
              </a:extLst>
            </a:pPr>
            <a:r>
              <a:rPr lang="zh-CN" altLang="en-US" sz="17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主要用于申请会议室组织会议，会议通知推送参会人，有签到、签退、会议纪要等功能。</a:t>
            </a:r>
            <a:endParaRPr lang="zh-CN" altLang="en-US" sz="17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矩形 3"/>
          <p:cNvSpPr/>
          <p:nvPr/>
        </p:nvSpPr>
        <p:spPr>
          <a:xfrm>
            <a:off x="168910" y="3517900"/>
            <a:ext cx="3361055" cy="2614930"/>
          </a:xfrm>
          <a:prstGeom prst="rect">
            <a:avLst/>
          </a:prstGeom>
          <a:noFill/>
          <a:ln>
            <a:noFill/>
          </a:ln>
        </p:spPr>
        <p:txBody>
          <a:bodyPr wrap="square" rtlCol="0" anchor="t">
            <a:spAutoFit/>
          </a:bodyPr>
          <a:p>
            <a:pPr algn="l"/>
            <a:r>
              <a:rPr lang="zh-CN" altLang="en-US" sz="1400" b="1">
                <a:solidFill>
                  <a:srgbClr val="FF0000"/>
                </a:solidFill>
                <a:effectLst/>
              </a:rPr>
              <a:t>场景描述</a:t>
            </a:r>
            <a:endParaRPr lang="zh-CN" altLang="en-US" sz="1400" b="1">
              <a:solidFill>
                <a:srgbClr val="FF0000"/>
              </a:solidFill>
              <a:effectLst/>
            </a:endParaRPr>
          </a:p>
          <a:p>
            <a:pPr algn="l"/>
            <a:endParaRPr lang="zh-CN" altLang="en-US" sz="1400" b="1">
              <a:solidFill>
                <a:srgbClr val="FF0000"/>
              </a:solidFill>
              <a:effectLst/>
            </a:endParaRPr>
          </a:p>
          <a:p>
            <a:pPr algn="l"/>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可通过“会议管理”应用更加高效、便捷的开展会议管理管理功能（如会议签到、会议纪要等）可以使用户单位会议发起者、与会者轻松获取会议材料、会议参与人员的统计等。尤其是对于会议较多的单位，该应用功能就显得更加高效、实用。</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3660775" y="1257300"/>
            <a:ext cx="3935095" cy="5394325"/>
          </a:xfrm>
          <a:prstGeom prst="rect">
            <a:avLst/>
          </a:prstGeom>
          <a:ln w="19050">
            <a:solidFill>
              <a:srgbClr val="FF0000"/>
            </a:solidFill>
          </a:ln>
        </p:spPr>
      </p:pic>
      <p:pic>
        <p:nvPicPr>
          <p:cNvPr id="11" name="图片 10"/>
          <p:cNvPicPr>
            <a:picLocks noChangeAspect="1"/>
          </p:cNvPicPr>
          <p:nvPr/>
        </p:nvPicPr>
        <p:blipFill>
          <a:blip r:embed="rId2"/>
          <a:stretch>
            <a:fillRect/>
          </a:stretch>
        </p:blipFill>
        <p:spPr>
          <a:xfrm>
            <a:off x="7727315" y="1534160"/>
            <a:ext cx="4186555" cy="4841240"/>
          </a:xfrm>
          <a:prstGeom prst="rect">
            <a:avLst/>
          </a:prstGeom>
          <a:ln w="19050">
            <a:solidFill>
              <a:srgbClr val="FF0000"/>
            </a:solidFill>
          </a:ln>
        </p:spPr>
      </p:pic>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11338" y="704024"/>
            <a:ext cx="707136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贵政通相关接入应用使用介绍</a:t>
            </a:r>
            <a:r>
              <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通知公告</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3" name="TextBox 9"/>
          <p:cNvSpPr txBox="1"/>
          <p:nvPr/>
        </p:nvSpPr>
        <p:spPr>
          <a:xfrm>
            <a:off x="311150" y="1257300"/>
            <a:ext cx="11533505" cy="475615"/>
          </a:xfrm>
          <a:prstGeom prst="rect">
            <a:avLst/>
          </a:prstGeom>
          <a:solidFill>
            <a:schemeClr val="bg2"/>
          </a:solidFill>
        </p:spPr>
        <p:txBody>
          <a:bodyPr wrap="square" rtlCol="0">
            <a:spAutoFit/>
          </a:bodyPr>
          <a:p>
            <a:pPr indent="406400" algn="just" fontAlgn="auto">
              <a:lnSpc>
                <a:spcPts val="3000"/>
              </a:lnSpc>
              <a:extLst>
                <a:ext uri="{35155182-B16C-46BC-9424-99874614C6A1}">
                  <wpsdc:indentchars xmlns:wpsdc="http://www.wps.cn/officeDocument/2017/drawingmlCustomData" val="200" checksum="2253154418"/>
                </a:ext>
              </a:extLst>
            </a:pPr>
            <a:r>
              <a:rPr lang="zh-CN" altLang="en-US" sz="1700" spc="-1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用于各单位处室发布新闻动态，通知公告，单位职工可通过移动端快速查阅新闻通知，进行评论互动，让信息传播更方便。</a:t>
            </a:r>
            <a:endParaRPr lang="zh-CN" altLang="en-US" sz="1700" spc="-1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5" name="组合 4"/>
          <p:cNvGrpSpPr/>
          <p:nvPr/>
        </p:nvGrpSpPr>
        <p:grpSpPr>
          <a:xfrm>
            <a:off x="4606290" y="2247265"/>
            <a:ext cx="7239000" cy="4243070"/>
            <a:chOff x="3797" y="3462"/>
            <a:chExt cx="11400" cy="6682"/>
          </a:xfrm>
        </p:grpSpPr>
        <p:grpSp>
          <p:nvGrpSpPr>
            <p:cNvPr id="6" name="Group 7"/>
            <p:cNvGrpSpPr/>
            <p:nvPr/>
          </p:nvGrpSpPr>
          <p:grpSpPr>
            <a:xfrm rot="0">
              <a:off x="3797" y="3462"/>
              <a:ext cx="11400" cy="6682"/>
              <a:chOff x="2738438" y="30163"/>
              <a:chExt cx="11828463" cy="6827838"/>
            </a:xfrm>
          </p:grpSpPr>
          <p:sp>
            <p:nvSpPr>
              <p:cNvPr id="7" name="Freeform 11"/>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8" name="Freeform 12"/>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9" name="Freeform 13"/>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16" name="Rectangle 14"/>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en-US"/>
              </a:p>
            </p:txBody>
          </p:sp>
          <p:sp>
            <p:nvSpPr>
              <p:cNvPr id="17" name="Freeform 15"/>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19" name="Freeform 16"/>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20" name="Freeform 17"/>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grpSp>
        <p:pic>
          <p:nvPicPr>
            <p:cNvPr id="4" name="图片 3"/>
            <p:cNvPicPr>
              <a:picLocks noChangeAspect="1"/>
            </p:cNvPicPr>
            <p:nvPr/>
          </p:nvPicPr>
          <p:blipFill>
            <a:blip r:embed="rId1"/>
            <a:stretch>
              <a:fillRect/>
            </a:stretch>
          </p:blipFill>
          <p:spPr>
            <a:xfrm>
              <a:off x="5211" y="3954"/>
              <a:ext cx="8576" cy="5447"/>
            </a:xfrm>
            <a:prstGeom prst="rect">
              <a:avLst/>
            </a:prstGeom>
          </p:spPr>
        </p:pic>
      </p:grpSp>
      <p:sp>
        <p:nvSpPr>
          <p:cNvPr id="2" name="矩形 1"/>
          <p:cNvSpPr/>
          <p:nvPr/>
        </p:nvSpPr>
        <p:spPr>
          <a:xfrm>
            <a:off x="168910" y="3517900"/>
            <a:ext cx="4872990" cy="1306830"/>
          </a:xfrm>
          <a:prstGeom prst="rect">
            <a:avLst/>
          </a:prstGeom>
          <a:noFill/>
          <a:ln>
            <a:noFill/>
          </a:ln>
        </p:spPr>
        <p:txBody>
          <a:bodyPr wrap="square" rtlCol="0" anchor="t">
            <a:spAutoFit/>
          </a:bodyPr>
          <a:p>
            <a:pPr algn="l"/>
            <a:r>
              <a:rPr lang="zh-CN" altLang="en-US" sz="1400" b="1">
                <a:solidFill>
                  <a:srgbClr val="FF0000"/>
                </a:solidFill>
                <a:effectLst/>
              </a:rPr>
              <a:t>场景描述</a:t>
            </a:r>
            <a:endParaRPr lang="zh-CN" altLang="en-US" sz="1400" b="1">
              <a:solidFill>
                <a:srgbClr val="FF0000"/>
              </a:solidFill>
              <a:effectLst/>
            </a:endParaRPr>
          </a:p>
          <a:p>
            <a:pPr algn="l"/>
            <a:endParaRPr lang="zh-CN" altLang="en-US" sz="1400" b="1">
              <a:solidFill>
                <a:srgbClr val="FF0000"/>
              </a:solidFill>
              <a:effectLst/>
            </a:endParaRPr>
          </a:p>
          <a:p>
            <a:pPr algn="l"/>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单位在日常经常发起通知公告，通过使用“通知公告”应用，发起者可以清晰的知晓已阅人员、未阅人员、通知反馈情况等。</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474533" y="704024"/>
            <a:ext cx="669036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贵政通相关接入应用使用介绍</a:t>
            </a:r>
            <a:r>
              <a:rPr lang="en-US" alt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工作圈</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3" name="TextBox 9"/>
          <p:cNvSpPr txBox="1"/>
          <p:nvPr/>
        </p:nvSpPr>
        <p:spPr>
          <a:xfrm>
            <a:off x="394335" y="1257300"/>
            <a:ext cx="11362055" cy="1245235"/>
          </a:xfrm>
          <a:prstGeom prst="rect">
            <a:avLst/>
          </a:prstGeom>
          <a:solidFill>
            <a:schemeClr val="bg2"/>
          </a:solidFill>
        </p:spPr>
        <p:txBody>
          <a:bodyPr wrap="square" rtlCol="0">
            <a:spAutoFit/>
          </a:bodyPr>
          <a:p>
            <a:pPr indent="0" algn="just" fontAlgn="auto">
              <a:lnSpc>
                <a:spcPts val="3000"/>
              </a:lnSpc>
            </a:pPr>
            <a:r>
              <a:rPr lang="zh-CN" altLang="en-US" sz="17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以互联网社交和自媒体思维为基础，着力打造全体干部职工均能参与的集互动、便利、自由、趣味于一体的全新办公生活体验型应用。突出展现领导的点评内容，让全单位可以围绕重点问题与话题展开有益并充分的讨论，让全单位可以第一时间学习、领会领导批示。</a:t>
            </a:r>
            <a:endParaRPr lang="zh-CN" altLang="en-US" sz="17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0" name="组合 9"/>
          <p:cNvGrpSpPr/>
          <p:nvPr/>
        </p:nvGrpSpPr>
        <p:grpSpPr>
          <a:xfrm>
            <a:off x="5883910" y="2573655"/>
            <a:ext cx="6045200" cy="3959225"/>
            <a:chOff x="3797" y="3462"/>
            <a:chExt cx="11400" cy="6682"/>
          </a:xfrm>
        </p:grpSpPr>
        <p:grpSp>
          <p:nvGrpSpPr>
            <p:cNvPr id="6" name="Group 7"/>
            <p:cNvGrpSpPr/>
            <p:nvPr/>
          </p:nvGrpSpPr>
          <p:grpSpPr>
            <a:xfrm rot="0">
              <a:off x="3797" y="3462"/>
              <a:ext cx="11400" cy="6682"/>
              <a:chOff x="2738438" y="30163"/>
              <a:chExt cx="11828463" cy="6827838"/>
            </a:xfrm>
          </p:grpSpPr>
          <p:sp>
            <p:nvSpPr>
              <p:cNvPr id="7" name="Freeform 11"/>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8" name="Freeform 12"/>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9" name="Freeform 13"/>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16" name="Rectangle 14"/>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en-US"/>
              </a:p>
            </p:txBody>
          </p:sp>
          <p:sp>
            <p:nvSpPr>
              <p:cNvPr id="17" name="Freeform 15"/>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19" name="Freeform 16"/>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sp>
            <p:nvSpPr>
              <p:cNvPr id="20" name="Freeform 17"/>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a:p>
            </p:txBody>
          </p:sp>
        </p:grpSp>
        <p:pic>
          <p:nvPicPr>
            <p:cNvPr id="2" name="图片 1"/>
            <p:cNvPicPr>
              <a:picLocks noChangeAspect="1"/>
            </p:cNvPicPr>
            <p:nvPr/>
          </p:nvPicPr>
          <p:blipFill>
            <a:blip r:embed="rId1"/>
            <a:stretch>
              <a:fillRect/>
            </a:stretch>
          </p:blipFill>
          <p:spPr>
            <a:xfrm>
              <a:off x="5211" y="3941"/>
              <a:ext cx="8575" cy="5641"/>
            </a:xfrm>
            <a:prstGeom prst="rect">
              <a:avLst/>
            </a:prstGeom>
          </p:spPr>
        </p:pic>
      </p:grpSp>
      <p:sp>
        <p:nvSpPr>
          <p:cNvPr id="4" name="矩形 3"/>
          <p:cNvSpPr/>
          <p:nvPr/>
        </p:nvSpPr>
        <p:spPr>
          <a:xfrm>
            <a:off x="174625" y="2857500"/>
            <a:ext cx="5736590" cy="1568450"/>
          </a:xfrm>
          <a:prstGeom prst="rect">
            <a:avLst/>
          </a:prstGeom>
          <a:noFill/>
          <a:ln>
            <a:noFill/>
          </a:ln>
        </p:spPr>
        <p:txBody>
          <a:bodyPr wrap="square" rtlCol="0" anchor="t">
            <a:spAutoFit/>
          </a:bodyPr>
          <a:p>
            <a:pPr algn="l"/>
            <a:r>
              <a:rPr lang="zh-CN" altLang="en-US" sz="1400" b="1">
                <a:solidFill>
                  <a:srgbClr val="FF0000"/>
                </a:solidFill>
                <a:effectLst/>
              </a:rPr>
              <a:t>场景描述</a:t>
            </a:r>
            <a:endParaRPr lang="zh-CN" altLang="en-US" sz="1400" b="1">
              <a:solidFill>
                <a:srgbClr val="FF0000"/>
              </a:solidFill>
              <a:effectLst/>
            </a:endParaRPr>
          </a:p>
          <a:p>
            <a:pPr algn="l"/>
            <a:endParaRPr lang="zh-CN" altLang="en-US" sz="1400" b="1">
              <a:solidFill>
                <a:srgbClr val="FF0000"/>
              </a:solidFill>
              <a:effectLst/>
            </a:endParaRPr>
          </a:p>
          <a:p>
            <a:pPr algn="l"/>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工作圈作为各单位在工作过程中较为“活泼”的应用，可以通过该应用发送一些个人的有关工作的内容，就像发微信朋友圈一样，可以设置可见单位，同时可以看到领导点评内容等。</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2462" y="337192"/>
            <a:ext cx="1314455" cy="313158"/>
          </a:xfrm>
          <a:prstGeom prst="rect">
            <a:avLst/>
          </a:prstGeom>
        </p:spPr>
      </p:pic>
      <p:pic>
        <p:nvPicPr>
          <p:cNvPr id="5" name="图片 4"/>
          <p:cNvPicPr>
            <a:picLocks noChangeAspect="1"/>
          </p:cNvPicPr>
          <p:nvPr/>
        </p:nvPicPr>
        <p:blipFill>
          <a:blip r:embed="rId2">
            <a:lum contrast="18000"/>
          </a:blip>
          <a:stretch>
            <a:fillRect/>
          </a:stretch>
        </p:blipFill>
        <p:spPr>
          <a:xfrm>
            <a:off x="1486535" y="848360"/>
            <a:ext cx="9219565" cy="5641340"/>
          </a:xfrm>
          <a:prstGeom prst="rect">
            <a:avLst/>
          </a:prstGeom>
          <a:ln w="28575">
            <a:solidFill>
              <a:srgbClr val="FF0000"/>
            </a:solidFill>
          </a:ln>
        </p:spPr>
      </p:pic>
      <p:sp>
        <p:nvSpPr>
          <p:cNvPr id="7" name="文本框 6"/>
          <p:cNvSpPr txBox="1"/>
          <p:nvPr/>
        </p:nvSpPr>
        <p:spPr>
          <a:xfrm>
            <a:off x="4673600" y="3463290"/>
            <a:ext cx="2844165" cy="411480"/>
          </a:xfrm>
          <a:prstGeom prst="rect">
            <a:avLst/>
          </a:prstGeom>
          <a:solidFill>
            <a:schemeClr val="bg2"/>
          </a:solidFill>
          <a:ln w="38100">
            <a:solidFill>
              <a:srgbClr val="00B0F0"/>
            </a:solidFill>
            <a:prstDash val="solid"/>
          </a:ln>
          <a:effectLst>
            <a:outerShdw blurRad="50800" dist="38100" dir="2700000" algn="tl" rotWithShape="0">
              <a:prstClr val="black">
                <a:alpha val="40000"/>
              </a:prstClr>
            </a:outerShdw>
          </a:effectLst>
        </p:spPr>
        <p:txBody>
          <a:bodyPr wrap="square" rtlCol="0" anchor="t">
            <a:spAutoFit/>
          </a:bodyPr>
          <a:p>
            <a:pPr lvl="0" algn="ctr">
              <a:lnSpc>
                <a:spcPts val="2500"/>
              </a:lnSpc>
              <a:buClrTx/>
              <a:buSzTx/>
              <a:buFontTx/>
            </a:pPr>
            <a:r>
              <a:rPr lang="zh-CN" sz="2000" b="1">
                <a:solidFill>
                  <a:srgbClr val="FF0000"/>
                </a:solidFill>
                <a:uFillTx/>
                <a:latin typeface="微软雅黑" panose="020B0503020204020204" pitchFamily="34" charset="-122"/>
                <a:ea typeface="微软雅黑" panose="020B0503020204020204" pitchFamily="34" charset="-122"/>
                <a:sym typeface="+mn-ea"/>
              </a:rPr>
              <a:t>贵政通Windows端</a:t>
            </a:r>
            <a:endParaRPr lang="zh-CN" sz="2000" b="1">
              <a:solidFill>
                <a:srgbClr val="FF0000"/>
              </a:solidFill>
              <a:uFillTx/>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0"/>
            <a:chExt cx="12192000" cy="6858000"/>
          </a:xfrm>
        </p:grpSpPr>
        <p:grpSp>
          <p:nvGrpSpPr>
            <p:cNvPr id="22" name="组合 21"/>
            <p:cNvGrpSpPr/>
            <p:nvPr/>
          </p:nvGrpSpPr>
          <p:grpSpPr>
            <a:xfrm>
              <a:off x="0" y="0"/>
              <a:ext cx="12192000" cy="6858000"/>
              <a:chOff x="13074" y="2890390"/>
              <a:chExt cx="12192000" cy="6858000"/>
            </a:xfrm>
          </p:grpSpPr>
          <p:sp>
            <p:nvSpPr>
              <p:cNvPr id="32" name="Rectangle 15"/>
              <p:cNvSpPr/>
              <p:nvPr/>
            </p:nvSpPr>
            <p:spPr>
              <a:xfrm>
                <a:off x="13074" y="2890390"/>
                <a:ext cx="12192000" cy="6858000"/>
              </a:xfrm>
              <a:prstGeom prst="rect">
                <a:avLst/>
              </a:prstGeom>
              <a:gradFill>
                <a:gsLst>
                  <a:gs pos="0">
                    <a:srgbClr val="2F90D8">
                      <a:alpha val="80000"/>
                    </a:srgbClr>
                  </a:gs>
                  <a:gs pos="42000">
                    <a:srgbClr val="3354B5">
                      <a:alpha val="90000"/>
                    </a:srgbClr>
                  </a:gs>
                  <a:gs pos="100000">
                    <a:srgbClr val="363B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3" name="Parallelogram 21"/>
              <p:cNvSpPr/>
              <p:nvPr/>
            </p:nvSpPr>
            <p:spPr>
              <a:xfrm>
                <a:off x="812064" y="2890390"/>
                <a:ext cx="8442664" cy="6858000"/>
              </a:xfrm>
              <a:prstGeom prst="parallelogram">
                <a:avLst>
                  <a:gd name="adj" fmla="val 47269"/>
                </a:avLst>
              </a:prstGeom>
              <a:gradFill flip="none" rotWithShape="1">
                <a:gsLst>
                  <a:gs pos="0">
                    <a:srgbClr val="2F90D8">
                      <a:alpha val="0"/>
                    </a:srgbClr>
                  </a:gs>
                  <a:gs pos="42000">
                    <a:srgbClr val="3354B5">
                      <a:alpha val="80000"/>
                    </a:srgbClr>
                  </a:gs>
                  <a:gs pos="94805">
                    <a:srgbClr val="361F97">
                      <a:alpha val="5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4" name="Parallelogram 25"/>
              <p:cNvSpPr/>
              <p:nvPr/>
            </p:nvSpPr>
            <p:spPr>
              <a:xfrm>
                <a:off x="5233144" y="2890390"/>
                <a:ext cx="5523385" cy="6858000"/>
              </a:xfrm>
              <a:prstGeom prst="parallelogram">
                <a:avLst>
                  <a:gd name="adj" fmla="val 59484"/>
                </a:avLst>
              </a:prstGeom>
              <a:gradFill>
                <a:gsLst>
                  <a:gs pos="0">
                    <a:srgbClr val="2F90D8">
                      <a:alpha val="0"/>
                    </a:srgbClr>
                  </a:gs>
                  <a:gs pos="42000">
                    <a:srgbClr val="3354B5">
                      <a:alpha val="90000"/>
                    </a:srgbClr>
                  </a:gs>
                  <a:gs pos="94805">
                    <a:srgbClr val="361F9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5536" y="3227582"/>
                <a:ext cx="1314455" cy="313158"/>
              </a:xfrm>
              <a:prstGeom prst="rect">
                <a:avLst/>
              </a:prstGeom>
            </p:spPr>
          </p:pic>
          <p:sp>
            <p:nvSpPr>
              <p:cNvPr id="36" name="TextBox 38"/>
              <p:cNvSpPr txBox="1"/>
              <p:nvPr/>
            </p:nvSpPr>
            <p:spPr>
              <a:xfrm>
                <a:off x="9350902" y="3294033"/>
                <a:ext cx="2368861" cy="215444"/>
              </a:xfrm>
              <a:prstGeom prst="rect">
                <a:avLst/>
              </a:prstGeom>
              <a:noFill/>
            </p:spPr>
            <p:txBody>
              <a:bodyPr wrap="square" rtlCol="0">
                <a:spAutoFit/>
              </a:bodyPr>
              <a:lstStyle/>
              <a:p>
                <a:pPr algn="r"/>
                <a:r>
                  <a:rPr lang="en-ID" altLang="zh-CN" sz="800" spc="300" dirty="0">
                    <a:solidFill>
                      <a:schemeClr val="bg1">
                        <a:lumMod val="75000"/>
                      </a:schemeClr>
                    </a:solidFill>
                    <a:latin typeface="微软雅黑" panose="020B0503020204020204" pitchFamily="34" charset="-122"/>
                    <a:ea typeface="微软雅黑" panose="020B0503020204020204" pitchFamily="34" charset="-122"/>
                  </a:rPr>
                  <a:t>GCBD - </a:t>
                </a:r>
                <a:r>
                  <a:rPr lang="en-US" altLang="zh-CN" sz="800" spc="300" dirty="0">
                    <a:solidFill>
                      <a:schemeClr val="bg1">
                        <a:lumMod val="75000"/>
                      </a:schemeClr>
                    </a:solidFill>
                    <a:latin typeface="微软雅黑" panose="020B0503020204020204" pitchFamily="34" charset="-122"/>
                    <a:ea typeface="微软雅黑" panose="020B0503020204020204" pitchFamily="34" charset="-122"/>
                  </a:rPr>
                  <a:t>2021</a:t>
                </a:r>
                <a:endParaRPr lang="en-ID" altLang="zh-CN" sz="800" spc="300" dirty="0">
                  <a:solidFill>
                    <a:schemeClr val="bg1">
                      <a:lumMod val="75000"/>
                    </a:schemeClr>
                  </a:solidFill>
                  <a:latin typeface="微软雅黑" panose="020B0503020204020204" pitchFamily="34" charset="-122"/>
                  <a:ea typeface="微软雅黑" panose="020B0503020204020204" pitchFamily="34" charset="-122"/>
                </a:endParaRPr>
              </a:p>
            </p:txBody>
          </p:sp>
        </p:grpSp>
        <p:pic>
          <p:nvPicPr>
            <p:cNvPr id="23" name="图片 22"/>
            <p:cNvPicPr>
              <a:picLocks noChangeAspect="1"/>
            </p:cNvPicPr>
            <p:nvPr/>
          </p:nvPicPr>
          <p:blipFill rotWithShape="1">
            <a:blip r:embed="rId2">
              <a:duotone>
                <a:schemeClr val="accent1">
                  <a:shade val="45000"/>
                  <a:satMod val="135000"/>
                </a:schemeClr>
                <a:prstClr val="white"/>
              </a:duotone>
            </a:blip>
            <a:srcRect t="49798" b="8887"/>
            <a:stretch>
              <a:fillRect/>
            </a:stretch>
          </p:blipFill>
          <p:spPr>
            <a:xfrm>
              <a:off x="2635649" y="1052238"/>
              <a:ext cx="6920702" cy="5805762"/>
            </a:xfrm>
            <a:prstGeom prst="rect">
              <a:avLst/>
            </a:prstGeom>
          </p:spPr>
        </p:pic>
      </p:grpSp>
      <p:sp>
        <p:nvSpPr>
          <p:cNvPr id="17" name="íśḻíḓè"/>
          <p:cNvSpPr txBox="1"/>
          <p:nvPr/>
        </p:nvSpPr>
        <p:spPr>
          <a:xfrm>
            <a:off x="6197675" y="1975962"/>
            <a:ext cx="1795661" cy="1951444"/>
          </a:xfrm>
          <a:prstGeom prst="rect">
            <a:avLst/>
          </a:prstGeom>
        </p:spPr>
        <p:txBody>
          <a:bodyPr vert="horz" lIns="91440" tIns="45720" rIns="91440" bIns="45720" rtlCol="0" anchor="b">
            <a:normAutofit fontScale="65000" lnSpcReduction="2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endParaRPr lang="zh-CN" altLang="en-US" sz="19400" dirty="0">
              <a:gradFill>
                <a:gsLst>
                  <a:gs pos="29000">
                    <a:schemeClr val="bg1"/>
                  </a:gs>
                  <a:gs pos="76000">
                    <a:schemeClr val="bg1">
                      <a:alpha val="0"/>
                    </a:schemeClr>
                  </a:gs>
                </a:gsLst>
                <a:lin ang="8100000" scaled="1"/>
              </a:gradFill>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p:txBody>
      </p:sp>
      <p:sp>
        <p:nvSpPr>
          <p:cNvPr id="2" name="TextBox 39"/>
          <p:cNvSpPr txBox="1"/>
          <p:nvPr/>
        </p:nvSpPr>
        <p:spPr>
          <a:xfrm>
            <a:off x="1917065" y="2598420"/>
            <a:ext cx="8270875" cy="706755"/>
          </a:xfrm>
          <a:prstGeom prst="rect">
            <a:avLst/>
          </a:prstGeom>
          <a:noFill/>
        </p:spPr>
        <p:txBody>
          <a:bodyPr wrap="square" rtlCol="0">
            <a:spAutoFit/>
          </a:bodyPr>
          <a:lstStyle/>
          <a:p>
            <a:pPr algn="ctr"/>
            <a:r>
              <a:rPr lang="en-US" altLang="zh-CN" sz="4000"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ea"/>
              </a:rPr>
              <a:t>5</a:t>
            </a:r>
            <a:r>
              <a:rPr lang="zh-CN" altLang="en-US" sz="4000"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ea"/>
              </a:rPr>
              <a:t>、保障措施及常见问题解答</a:t>
            </a:r>
            <a:endParaRPr lang="zh-CN" altLang="en-US" sz="4000"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1058" y="748474"/>
            <a:ext cx="1656080" cy="553085"/>
          </a:xfrm>
          <a:prstGeom prst="rect">
            <a:avLst/>
          </a:prstGeom>
        </p:spPr>
        <p:txBody>
          <a:bodyPr wrap="none">
            <a:spAutoFit/>
          </a:bodyPr>
          <a:p>
            <a:pPr algn="just"/>
            <a:r>
              <a:rPr lang="zh-CN" altLang="en-US" sz="3000" b="1" spc="-1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保障措施</a:t>
            </a:r>
            <a:endParaRPr lang="zh-CN" altLang="en-US" sz="3000" b="1" spc="-100"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2" name="文本框 1"/>
          <p:cNvSpPr txBox="1"/>
          <p:nvPr/>
        </p:nvSpPr>
        <p:spPr>
          <a:xfrm>
            <a:off x="610870" y="1301750"/>
            <a:ext cx="11352530" cy="1694180"/>
          </a:xfrm>
          <a:prstGeom prst="rect">
            <a:avLst/>
          </a:prstGeom>
          <a:noFill/>
        </p:spPr>
        <p:txBody>
          <a:bodyPr wrap="square" rtlCol="0" anchor="t">
            <a:spAutoFit/>
          </a:bodyPr>
          <a:p>
            <a:pPr indent="0" fontAlgn="auto">
              <a:lnSpc>
                <a:spcPts val="25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1.云上贵州公司组织统一的“贵政通”操作使用培训，配合省级各部门做好本部门“贵政通”操作使用培训工作。</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ts val="25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2.云上贵州公司建立部门管理员微信群、开通呼叫热线， 全天受理、解决“贵政通”推广应用中的困难问题（呼叫热线： </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0851-86893003、0851-86892857）</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ts val="25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3.“贵政通”APP 中设立“贵政通小助手”，解答用户疑问，贵 州省电子政务网设立“贵政通”专题页面，提供“贵政通”常见 问题、用户手册等相关文档。</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p:cNvPicPr>
            <a:picLocks noChangeAspect="1"/>
          </p:cNvPicPr>
          <p:nvPr/>
        </p:nvPicPr>
        <p:blipFill>
          <a:blip r:embed="rId1">
            <a:lum contrast="18000"/>
          </a:blip>
          <a:stretch>
            <a:fillRect/>
          </a:stretch>
        </p:blipFill>
        <p:spPr>
          <a:xfrm>
            <a:off x="2905760" y="2995930"/>
            <a:ext cx="6379845" cy="3766820"/>
          </a:xfrm>
          <a:prstGeom prst="rect">
            <a:avLst/>
          </a:prstGeom>
          <a:ln w="28575">
            <a:solidFill>
              <a:srgbClr val="FF0000"/>
            </a:solidFill>
          </a:ln>
        </p:spPr>
      </p:pic>
    </p:spTree>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lum contrast="18000"/>
          </a:blip>
          <a:stretch>
            <a:fillRect/>
          </a:stretch>
        </p:blipFill>
        <p:spPr>
          <a:xfrm>
            <a:off x="534035" y="849630"/>
            <a:ext cx="11123930" cy="5746115"/>
          </a:xfrm>
          <a:prstGeom prst="rect">
            <a:avLst/>
          </a:prstGeom>
          <a:ln w="28575">
            <a:solidFill>
              <a:srgbClr val="FF0000"/>
            </a:solidFill>
          </a:ln>
        </p:spPr>
      </p:pic>
    </p:spTree>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557083" y="711644"/>
            <a:ext cx="3230880" cy="553085"/>
          </a:xfrm>
          <a:prstGeom prst="rect">
            <a:avLst/>
          </a:prstGeom>
        </p:spPr>
        <p:txBody>
          <a:bodyPr wrap="none">
            <a:spAutoFit/>
          </a:bodyPr>
          <a:p>
            <a:pPr algn="just"/>
            <a:r>
              <a:rPr lang="zh-CN"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贵政通的</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常见问题</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5" name="TextBox 9"/>
          <p:cNvSpPr txBox="1"/>
          <p:nvPr/>
        </p:nvSpPr>
        <p:spPr>
          <a:xfrm>
            <a:off x="346710" y="1264920"/>
            <a:ext cx="11553825" cy="1694180"/>
          </a:xfrm>
          <a:prstGeom prst="rect">
            <a:avLst/>
          </a:prstGeom>
          <a:solidFill>
            <a:schemeClr val="bg2"/>
          </a:solidFill>
        </p:spPr>
        <p:txBody>
          <a:bodyPr wrap="square" rtlCol="0">
            <a:spAutoFit/>
          </a:bodyPr>
          <a:p>
            <a:pPr lvl="0" algn="just" fontAlgn="auto">
              <a:lnSpc>
                <a:spcPts val="2500"/>
              </a:lnSpc>
              <a:buClrTx/>
              <a:buSzTx/>
              <a:buFontTx/>
            </a:pP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、在登录贵政通的时候，出现账号或密码错误，应如何处理？</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just" fontAlgn="auto">
              <a:lnSpc>
                <a:spcPts val="2500"/>
              </a:lnSpc>
              <a:buClrTx/>
              <a:buSzTx/>
              <a:buFont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请确认您的账号和密码无误（可尝试是否能够登录贵州省电子政务网以验证用户名和密码是否有误，网址http://cas.gz.cegn.cn/cas/login）。如果账号密码无误，您可以按照如下引导检查是否输入有误。</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just" fontAlgn="auto">
              <a:lnSpc>
                <a:spcPts val="2500"/>
              </a:lnSpc>
              <a:buClrTx/>
              <a:buSzTx/>
              <a:buFont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部分在华为手机上输入账号的时候，输入完账号的</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的时候，输入法会自动产生一个空格（如图所示），导致用户名不正确，会提示账号或密码错误。</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custDataLst>
              <p:tags r:id="rId1"/>
            </p:custDataLst>
          </p:nvPr>
        </p:nvPicPr>
        <p:blipFill>
          <a:blip r:embed="rId2">
            <a:lum contrast="18000"/>
          </a:blip>
          <a:srcRect t="8272" b="47124"/>
          <a:stretch>
            <a:fillRect/>
          </a:stretch>
        </p:blipFill>
        <p:spPr>
          <a:xfrm>
            <a:off x="556895" y="2959100"/>
            <a:ext cx="3230880" cy="3118485"/>
          </a:xfrm>
          <a:prstGeom prst="rect">
            <a:avLst/>
          </a:prstGeom>
          <a:ln w="28575">
            <a:solidFill>
              <a:srgbClr val="FF0000"/>
            </a:solidFill>
          </a:ln>
        </p:spPr>
      </p:pic>
      <p:pic>
        <p:nvPicPr>
          <p:cNvPr id="4" name="图片 3"/>
          <p:cNvPicPr>
            <a:picLocks noChangeAspect="1"/>
          </p:cNvPicPr>
          <p:nvPr/>
        </p:nvPicPr>
        <p:blipFill>
          <a:blip r:embed="rId3">
            <a:lum contrast="18000"/>
          </a:blip>
          <a:srcRect t="9157" b="45203"/>
          <a:stretch>
            <a:fillRect/>
          </a:stretch>
        </p:blipFill>
        <p:spPr>
          <a:xfrm>
            <a:off x="8449945" y="2959100"/>
            <a:ext cx="3157220" cy="3117850"/>
          </a:xfrm>
          <a:prstGeom prst="rect">
            <a:avLst/>
          </a:prstGeom>
          <a:ln w="28575">
            <a:solidFill>
              <a:srgbClr val="FF0000"/>
            </a:solidFill>
          </a:ln>
        </p:spPr>
      </p:pic>
      <p:pic>
        <p:nvPicPr>
          <p:cNvPr id="7" name="图片 6"/>
          <p:cNvPicPr>
            <a:picLocks noChangeAspect="1"/>
          </p:cNvPicPr>
          <p:nvPr/>
        </p:nvPicPr>
        <p:blipFill>
          <a:blip r:embed="rId4">
            <a:lum contrast="18000"/>
          </a:blip>
          <a:stretch>
            <a:fillRect/>
          </a:stretch>
        </p:blipFill>
        <p:spPr>
          <a:xfrm>
            <a:off x="6193155" y="2959100"/>
            <a:ext cx="2465070" cy="996315"/>
          </a:xfrm>
          <a:prstGeom prst="roundRect">
            <a:avLst/>
          </a:prstGeom>
          <a:ln w="28575">
            <a:solidFill>
              <a:srgbClr val="FF0000"/>
            </a:solidFill>
          </a:ln>
        </p:spPr>
      </p:pic>
      <p:pic>
        <p:nvPicPr>
          <p:cNvPr id="8" name="图片 7"/>
          <p:cNvPicPr>
            <a:picLocks noChangeAspect="1"/>
          </p:cNvPicPr>
          <p:nvPr/>
        </p:nvPicPr>
        <p:blipFill>
          <a:blip r:embed="rId5">
            <a:lum contrast="18000"/>
          </a:blip>
          <a:stretch>
            <a:fillRect/>
          </a:stretch>
        </p:blipFill>
        <p:spPr>
          <a:xfrm>
            <a:off x="3358515" y="2959100"/>
            <a:ext cx="2649220" cy="996950"/>
          </a:xfrm>
          <a:prstGeom prst="roundRect">
            <a:avLst/>
          </a:prstGeom>
          <a:ln w="28575">
            <a:solidFill>
              <a:srgbClr val="FF0000"/>
            </a:solidFill>
          </a:ln>
        </p:spPr>
      </p:pic>
      <p:sp>
        <p:nvSpPr>
          <p:cNvPr id="6" name="右箭头 5"/>
          <p:cNvSpPr/>
          <p:nvPr/>
        </p:nvSpPr>
        <p:spPr>
          <a:xfrm rot="16200000">
            <a:off x="3827780" y="3919855"/>
            <a:ext cx="2251710" cy="17602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latin typeface="微软雅黑" panose="020B0503020204020204" pitchFamily="34" charset="-122"/>
              <a:ea typeface="微软雅黑" panose="020B0503020204020204" pitchFamily="34" charset="-122"/>
            </a:endParaRPr>
          </a:p>
        </p:txBody>
      </p:sp>
      <p:sp>
        <p:nvSpPr>
          <p:cNvPr id="11" name="矩形 10"/>
          <p:cNvSpPr/>
          <p:nvPr/>
        </p:nvSpPr>
        <p:spPr>
          <a:xfrm>
            <a:off x="4543425" y="4039235"/>
            <a:ext cx="436880" cy="1886585"/>
          </a:xfrm>
          <a:prstGeom prst="rect">
            <a:avLst/>
          </a:prstGeom>
          <a:noFill/>
          <a:ln>
            <a:noFill/>
          </a:ln>
        </p:spPr>
        <p:txBody>
          <a:bodyPr wrap="none" rtlCol="0" anchor="t">
            <a:spAutoFit/>
          </a:bodyPr>
          <a:p>
            <a:pPr algn="ctr" fontAlgn="auto">
              <a:lnSpc>
                <a:spcPts val="2000"/>
              </a:lnSpc>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有</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gn="ctr" fontAlgn="auto">
              <a:lnSpc>
                <a:spcPts val="2000"/>
              </a:lnSpc>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空</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gn="ctr" fontAlgn="auto">
              <a:lnSpc>
                <a:spcPts val="2000"/>
              </a:lnSpc>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格</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gn="ctr" fontAlgn="auto">
              <a:lnSpc>
                <a:spcPts val="2000"/>
              </a:lnSpc>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的</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gn="ctr" fontAlgn="auto">
              <a:lnSpc>
                <a:spcPts val="2000"/>
              </a:lnSpc>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用</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gn="ctr" fontAlgn="auto">
              <a:lnSpc>
                <a:spcPts val="2000"/>
              </a:lnSpc>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户</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gn="ctr" fontAlgn="auto">
              <a:lnSpc>
                <a:spcPts val="2000"/>
              </a:lnSpc>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名</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p:txBody>
      </p:sp>
      <p:sp>
        <p:nvSpPr>
          <p:cNvPr id="12" name="矩形 11"/>
          <p:cNvSpPr/>
          <p:nvPr/>
        </p:nvSpPr>
        <p:spPr>
          <a:xfrm>
            <a:off x="4893310" y="4424045"/>
            <a:ext cx="436880" cy="1116965"/>
          </a:xfrm>
          <a:prstGeom prst="rect">
            <a:avLst/>
          </a:prstGeom>
          <a:noFill/>
          <a:ln>
            <a:noFill/>
          </a:ln>
        </p:spPr>
        <p:txBody>
          <a:bodyPr wrap="none" rtlCol="0" anchor="t">
            <a:spAutoFit/>
          </a:bodyPr>
          <a:p>
            <a:pPr algn="ctr">
              <a:lnSpc>
                <a:spcPts val="2000"/>
              </a:lnSpc>
              <a:buClrTx/>
              <a:buSzTx/>
              <a:buNone/>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间</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gn="ctr">
              <a:lnSpc>
                <a:spcPts val="2000"/>
              </a:lnSpc>
              <a:buClrTx/>
              <a:buSzTx/>
              <a:buNone/>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隙</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gn="ctr">
              <a:lnSpc>
                <a:spcPts val="2000"/>
              </a:lnSpc>
              <a:buClrTx/>
              <a:buSzTx/>
              <a:buNone/>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较</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gn="ctr">
              <a:lnSpc>
                <a:spcPts val="2000"/>
              </a:lnSpc>
              <a:buClrTx/>
              <a:buSzTx/>
              <a:buNone/>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大</a:t>
            </a:r>
            <a:endParaRPr lang="zh-CN" altLang="en-US" sz="28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p:txBody>
      </p:sp>
      <p:sp>
        <p:nvSpPr>
          <p:cNvPr id="14" name="右箭头 13"/>
          <p:cNvSpPr/>
          <p:nvPr/>
        </p:nvSpPr>
        <p:spPr>
          <a:xfrm rot="16200000">
            <a:off x="6443980" y="4011930"/>
            <a:ext cx="2251710" cy="17602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latin typeface="微软雅黑" panose="020B0503020204020204" pitchFamily="34" charset="-122"/>
              <a:ea typeface="微软雅黑" panose="020B0503020204020204" pitchFamily="34" charset="-122"/>
            </a:endParaRPr>
          </a:p>
        </p:txBody>
      </p:sp>
      <p:sp>
        <p:nvSpPr>
          <p:cNvPr id="15" name="矩形 14"/>
          <p:cNvSpPr/>
          <p:nvPr/>
        </p:nvSpPr>
        <p:spPr>
          <a:xfrm>
            <a:off x="7159625" y="4131310"/>
            <a:ext cx="436880" cy="1886585"/>
          </a:xfrm>
          <a:prstGeom prst="rect">
            <a:avLst/>
          </a:prstGeom>
          <a:noFill/>
          <a:ln>
            <a:noFill/>
          </a:ln>
        </p:spPr>
        <p:txBody>
          <a:bodyPr wrap="none" rtlCol="0" anchor="t">
            <a:spAutoFit/>
          </a:bodyPr>
          <a:p>
            <a:pPr algn="ctr" fontAlgn="auto">
              <a:lnSpc>
                <a:spcPts val="2000"/>
              </a:lnSpc>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无</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gn="ctr" fontAlgn="auto">
              <a:lnSpc>
                <a:spcPts val="2000"/>
              </a:lnSpc>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空</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gn="ctr" fontAlgn="auto">
              <a:lnSpc>
                <a:spcPts val="2000"/>
              </a:lnSpc>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格</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gn="ctr" fontAlgn="auto">
              <a:lnSpc>
                <a:spcPts val="2000"/>
              </a:lnSpc>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的</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gn="ctr" fontAlgn="auto">
              <a:lnSpc>
                <a:spcPts val="2000"/>
              </a:lnSpc>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用</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gn="ctr" fontAlgn="auto">
              <a:lnSpc>
                <a:spcPts val="2000"/>
              </a:lnSpc>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户</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gn="ctr" fontAlgn="auto">
              <a:lnSpc>
                <a:spcPts val="2000"/>
              </a:lnSpc>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名</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p:txBody>
      </p:sp>
      <p:sp>
        <p:nvSpPr>
          <p:cNvPr id="16" name="矩形 15"/>
          <p:cNvSpPr/>
          <p:nvPr/>
        </p:nvSpPr>
        <p:spPr>
          <a:xfrm>
            <a:off x="7509510" y="4516120"/>
            <a:ext cx="436880" cy="1116965"/>
          </a:xfrm>
          <a:prstGeom prst="rect">
            <a:avLst/>
          </a:prstGeom>
          <a:noFill/>
          <a:ln>
            <a:noFill/>
          </a:ln>
        </p:spPr>
        <p:txBody>
          <a:bodyPr wrap="none" rtlCol="0" anchor="t">
            <a:spAutoFit/>
          </a:bodyPr>
          <a:p>
            <a:pPr algn="ctr">
              <a:lnSpc>
                <a:spcPts val="2000"/>
              </a:lnSpc>
              <a:buClrTx/>
              <a:buSzTx/>
              <a:buNone/>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间</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gn="ctr">
              <a:lnSpc>
                <a:spcPts val="2000"/>
              </a:lnSpc>
              <a:buClrTx/>
              <a:buSzTx/>
              <a:buNone/>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隙</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gn="ctr">
              <a:lnSpc>
                <a:spcPts val="2000"/>
              </a:lnSpc>
              <a:buClrTx/>
              <a:buSzTx/>
              <a:buNone/>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正</a:t>
            </a:r>
            <a:endPar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algn="ctr">
              <a:lnSpc>
                <a:spcPts val="2000"/>
              </a:lnSpc>
              <a:buClrTx/>
              <a:buSzTx/>
              <a:buNone/>
            </a:pPr>
            <a:r>
              <a:rPr lang="zh-CN" altLang="en-US" sz="20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常</a:t>
            </a:r>
            <a:endParaRPr lang="zh-CN" altLang="en-US" sz="2800"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p:txBody>
      </p:sp>
      <p:sp>
        <p:nvSpPr>
          <p:cNvPr id="17" name="矩形 16"/>
          <p:cNvSpPr/>
          <p:nvPr/>
        </p:nvSpPr>
        <p:spPr>
          <a:xfrm>
            <a:off x="0" y="6510655"/>
            <a:ext cx="12192000" cy="347345"/>
          </a:xfrm>
          <a:prstGeom prst="rect">
            <a:avLst/>
          </a:prstGeom>
          <a:solidFill>
            <a:srgbClr val="FF0000"/>
          </a:solidFill>
          <a:ln>
            <a:noFill/>
          </a:ln>
        </p:spPr>
        <p:txBody>
          <a:bodyPr wrap="square" rtlCol="0" anchor="t">
            <a:spAutoFit/>
          </a:bodyPr>
          <a:p>
            <a:pPr algn="ctr" fontAlgn="auto">
              <a:lnSpc>
                <a:spcPts val="2000"/>
              </a:lnSpc>
            </a:pPr>
            <a:r>
              <a:rPr lang="zh-CN" altLang="en-US"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如果您尝试以上解决办法后，仍然提示账号或密码错误，请联系贵政通运维热线进行处理：</a:t>
            </a:r>
            <a:r>
              <a:rPr lang="en-US" altLang="zh-CN"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0851-86893003</a:t>
            </a:r>
            <a:r>
              <a:rPr lang="zh-CN" altLang="en-US"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rPr>
              <a:t>。</a:t>
            </a:r>
            <a:endParaRPr lang="zh-CN" altLang="en-US" b="1">
              <a:solidFill>
                <a:schemeClr val="bg1"/>
              </a:solidFill>
              <a:effectLst>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p:txBody>
      </p:sp>
    </p:spTree>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p:nvPr/>
        </p:nvSpPr>
        <p:spPr>
          <a:xfrm>
            <a:off x="429260" y="1290320"/>
            <a:ext cx="11332845" cy="2976880"/>
          </a:xfrm>
          <a:prstGeom prst="rect">
            <a:avLst/>
          </a:prstGeom>
          <a:solidFill>
            <a:schemeClr val="bg2"/>
          </a:solidFill>
        </p:spPr>
        <p:txBody>
          <a:bodyPr wrap="square" rtlCol="0">
            <a:spAutoFit/>
          </a:bodyPr>
          <a:p>
            <a:pPr lvl="0" algn="just" fontAlgn="auto">
              <a:lnSpc>
                <a:spcPts val="2500"/>
              </a:lnSpc>
              <a:buClrTx/>
              <a:buSzTx/>
              <a:buFontTx/>
            </a:pP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、如何修改个人信息，如手机号码。</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just" fontAlgn="auto">
              <a:lnSpc>
                <a:spcPts val="2500"/>
              </a:lnSpc>
              <a:buClrTx/>
              <a:buSzTx/>
              <a:buFontTx/>
            </a:pPr>
            <a:r>
              <a:rPr 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您可以</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前往省电子政务网组织机构库更新信息或联系本单位管理员进行信息修改。</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just" fontAlgn="auto">
              <a:lnSpc>
                <a:spcPts val="2500"/>
              </a:lnSpc>
              <a:buClrTx/>
              <a:buSzTx/>
              <a:buFontTx/>
            </a:pP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、语音可以转文字吗？</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just" fontAlgn="auto">
              <a:lnSpc>
                <a:spcPts val="2500"/>
              </a:lnSpc>
              <a:buClrTx/>
              <a:buSzTx/>
              <a:buFont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语音转文字功能需要使用互联网能力，“贵政通”处于电子政务外网，语音转文字速度较慢，需要等待一段时间，方可把</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just" fontAlgn="auto">
              <a:lnSpc>
                <a:spcPts val="2500"/>
              </a:lnSpc>
              <a:buClrTx/>
              <a:buSzTx/>
              <a:buFont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语音转为文字。</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just" fontAlgn="auto">
              <a:lnSpc>
                <a:spcPts val="2500"/>
              </a:lnSpc>
              <a:buClrTx/>
              <a:buSzTx/>
              <a:buFontTx/>
            </a:pP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、贵政通移动端安装，对手机性能有什么要求？</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just" fontAlgn="auto">
              <a:lnSpc>
                <a:spcPts val="2500"/>
              </a:lnSpc>
              <a:buClrTx/>
              <a:buSzTx/>
              <a:buFontTx/>
            </a:pP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just" fontAlgn="auto">
              <a:lnSpc>
                <a:spcPts val="2500"/>
              </a:lnSpc>
              <a:buClrTx/>
              <a:buSzTx/>
              <a:buFontTx/>
            </a:pP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just" fontAlgn="auto">
              <a:lnSpc>
                <a:spcPts val="2500"/>
              </a:lnSpc>
              <a:buClrTx/>
              <a:buSzTx/>
              <a:buFontTx/>
            </a:pP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1"/>
          <a:srcRect t="4785" b="6023"/>
          <a:stretch>
            <a:fillRect/>
          </a:stretch>
        </p:blipFill>
        <p:spPr>
          <a:xfrm>
            <a:off x="538480" y="3298825"/>
            <a:ext cx="6784975" cy="879475"/>
          </a:xfrm>
          <a:prstGeom prst="rect">
            <a:avLst/>
          </a:prstGeom>
        </p:spPr>
      </p:pic>
    </p:spTree>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p:nvPr/>
        </p:nvSpPr>
        <p:spPr>
          <a:xfrm>
            <a:off x="429260" y="766445"/>
            <a:ext cx="11332845" cy="1052830"/>
          </a:xfrm>
          <a:prstGeom prst="rect">
            <a:avLst/>
          </a:prstGeom>
          <a:solidFill>
            <a:schemeClr val="bg2"/>
          </a:solidFill>
        </p:spPr>
        <p:txBody>
          <a:bodyPr wrap="square" rtlCol="0">
            <a:spAutoFit/>
          </a:bodyPr>
          <a:p>
            <a:pPr lvl="0" algn="just" fontAlgn="auto">
              <a:lnSpc>
                <a:spcPts val="2500"/>
              </a:lnSpc>
              <a:buClrTx/>
              <a:buSzTx/>
              <a:buFontTx/>
            </a:pP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、在升级了鸿蒙系统的华为手机无法安装贵政通，应如何解决？</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just" fontAlgn="auto">
              <a:lnSpc>
                <a:spcPts val="2500"/>
              </a:lnSpc>
              <a:buClrTx/>
              <a:buSzTx/>
              <a:buFont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华为的鸿蒙系统在安全性上有了更高的要求，对于下载的软件安装有相关的限制，主要是鸿蒙系统的</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纯净模式</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限制了应用不能安装的问题。用户可按照如下操作，关闭纯净模式，以完成贵政通的安装。</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1">
            <a:lum contrast="18000"/>
          </a:blip>
          <a:stretch>
            <a:fillRect/>
          </a:stretch>
        </p:blipFill>
        <p:spPr>
          <a:xfrm>
            <a:off x="1200150" y="2223135"/>
            <a:ext cx="1952625" cy="4310380"/>
          </a:xfrm>
          <a:prstGeom prst="rect">
            <a:avLst/>
          </a:prstGeom>
          <a:ln w="28575">
            <a:solidFill>
              <a:srgbClr val="FF0000"/>
            </a:solidFill>
          </a:ln>
        </p:spPr>
      </p:pic>
      <p:pic>
        <p:nvPicPr>
          <p:cNvPr id="3" name="图片 2"/>
          <p:cNvPicPr>
            <a:picLocks noChangeAspect="1"/>
          </p:cNvPicPr>
          <p:nvPr/>
        </p:nvPicPr>
        <p:blipFill>
          <a:blip r:embed="rId2">
            <a:lum contrast="18000"/>
          </a:blip>
          <a:stretch>
            <a:fillRect/>
          </a:stretch>
        </p:blipFill>
        <p:spPr>
          <a:xfrm>
            <a:off x="4681855" y="2260600"/>
            <a:ext cx="1952625" cy="4311015"/>
          </a:xfrm>
          <a:prstGeom prst="rect">
            <a:avLst/>
          </a:prstGeom>
          <a:ln w="28575">
            <a:solidFill>
              <a:srgbClr val="FF0000"/>
            </a:solidFill>
          </a:ln>
        </p:spPr>
      </p:pic>
      <p:pic>
        <p:nvPicPr>
          <p:cNvPr id="4" name="图片 3"/>
          <p:cNvPicPr>
            <a:picLocks noChangeAspect="1"/>
          </p:cNvPicPr>
          <p:nvPr/>
        </p:nvPicPr>
        <p:blipFill>
          <a:blip r:embed="rId3">
            <a:lum contrast="18000"/>
          </a:blip>
          <a:stretch>
            <a:fillRect/>
          </a:stretch>
        </p:blipFill>
        <p:spPr>
          <a:xfrm>
            <a:off x="6840855" y="2258695"/>
            <a:ext cx="1952625" cy="4311650"/>
          </a:xfrm>
          <a:prstGeom prst="rect">
            <a:avLst/>
          </a:prstGeom>
          <a:ln w="28575">
            <a:solidFill>
              <a:srgbClr val="FF0000"/>
            </a:solidFill>
          </a:ln>
        </p:spPr>
      </p:pic>
      <p:pic>
        <p:nvPicPr>
          <p:cNvPr id="6" name="图片 5"/>
          <p:cNvPicPr>
            <a:picLocks noChangeAspect="1"/>
          </p:cNvPicPr>
          <p:nvPr/>
        </p:nvPicPr>
        <p:blipFill>
          <a:blip r:embed="rId4">
            <a:lum contrast="18000"/>
          </a:blip>
          <a:stretch>
            <a:fillRect/>
          </a:stretch>
        </p:blipFill>
        <p:spPr>
          <a:xfrm>
            <a:off x="9977120" y="2224405"/>
            <a:ext cx="1967865" cy="4345305"/>
          </a:xfrm>
          <a:prstGeom prst="rect">
            <a:avLst/>
          </a:prstGeom>
          <a:ln w="28575">
            <a:solidFill>
              <a:srgbClr val="FF0000"/>
            </a:solidFill>
          </a:ln>
        </p:spPr>
      </p:pic>
      <p:sp>
        <p:nvSpPr>
          <p:cNvPr id="10" name="线形标注 1 9"/>
          <p:cNvSpPr/>
          <p:nvPr/>
        </p:nvSpPr>
        <p:spPr>
          <a:xfrm>
            <a:off x="36195" y="3139440"/>
            <a:ext cx="1146175" cy="2553335"/>
          </a:xfrm>
          <a:prstGeom prst="borderCallout1">
            <a:avLst>
              <a:gd name="adj1" fmla="val 49017"/>
              <a:gd name="adj2" fmla="val 99224"/>
              <a:gd name="adj3" fmla="val 47376"/>
              <a:gd name="adj4" fmla="val 153628"/>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ts val="2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带有</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了解纯净模式</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字样的，一般是指该手机系统已经升级到了鸿蒙系统。</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圆角矩形 17"/>
          <p:cNvSpPr/>
          <p:nvPr/>
        </p:nvSpPr>
        <p:spPr>
          <a:xfrm>
            <a:off x="1840865" y="4180205"/>
            <a:ext cx="605155" cy="25908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线形标注 1 6"/>
          <p:cNvSpPr/>
          <p:nvPr/>
        </p:nvSpPr>
        <p:spPr>
          <a:xfrm>
            <a:off x="8821420" y="4198620"/>
            <a:ext cx="1149350" cy="2390140"/>
          </a:xfrm>
          <a:prstGeom prst="borderCallout1">
            <a:avLst>
              <a:gd name="adj1" fmla="val 49017"/>
              <a:gd name="adj2" fmla="val 99224"/>
              <a:gd name="adj3" fmla="val 84546"/>
              <a:gd name="adj4" fmla="val 180055"/>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ts val="2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点击退出，并输入锁屏密码或华为账号密码，以关闭纯净模式，然后再次安装贵政通。</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圆角矩形 7"/>
          <p:cNvSpPr/>
          <p:nvPr/>
        </p:nvSpPr>
        <p:spPr>
          <a:xfrm>
            <a:off x="4681855" y="3110865"/>
            <a:ext cx="1952625" cy="25908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7" name="直接连接符 16"/>
          <p:cNvCxnSpPr>
            <a:endCxn id="9" idx="1"/>
          </p:cNvCxnSpPr>
          <p:nvPr/>
        </p:nvCxnSpPr>
        <p:spPr>
          <a:xfrm flipV="1">
            <a:off x="6634480" y="3053715"/>
            <a:ext cx="217805" cy="1733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圆角矩形 8"/>
          <p:cNvSpPr/>
          <p:nvPr/>
        </p:nvSpPr>
        <p:spPr>
          <a:xfrm>
            <a:off x="6852285" y="2880360"/>
            <a:ext cx="1906905" cy="34607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线形标注 1 10"/>
          <p:cNvSpPr/>
          <p:nvPr/>
        </p:nvSpPr>
        <p:spPr>
          <a:xfrm>
            <a:off x="3171825" y="3557905"/>
            <a:ext cx="1484630" cy="1757680"/>
          </a:xfrm>
          <a:prstGeom prst="borderCallout1">
            <a:avLst>
              <a:gd name="adj1" fmla="val 49017"/>
              <a:gd name="adj2" fmla="val 99224"/>
              <a:gd name="adj3" fmla="val -3865"/>
              <a:gd name="adj4" fmla="val 129289"/>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ts val="2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到手机设置里面，搜索</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纯净模式</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，并点击进入纯净模式的设置。</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圆角矩形 11"/>
          <p:cNvSpPr/>
          <p:nvPr/>
        </p:nvSpPr>
        <p:spPr>
          <a:xfrm>
            <a:off x="4990465" y="3446145"/>
            <a:ext cx="640080" cy="18288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p:nvPr/>
        </p:nvSpPr>
        <p:spPr>
          <a:xfrm>
            <a:off x="429895" y="831215"/>
            <a:ext cx="11332845" cy="732155"/>
          </a:xfrm>
          <a:prstGeom prst="rect">
            <a:avLst/>
          </a:prstGeom>
          <a:solidFill>
            <a:schemeClr val="bg2"/>
          </a:solidFill>
        </p:spPr>
        <p:txBody>
          <a:bodyPr wrap="square" rtlCol="0">
            <a:spAutoFit/>
          </a:bodyPr>
          <a:p>
            <a:pPr lvl="0" algn="just" fontAlgn="auto">
              <a:lnSpc>
                <a:spcPts val="2500"/>
              </a:lnSpc>
              <a:buClrTx/>
              <a:buSzTx/>
              <a:buFontTx/>
            </a:pP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、安装了贵政通，在手机通知栏和手机锁屏界面等一直显示</a:t>
            </a: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贵政通</a:t>
            </a: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正在运行，是否需要做处理？</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just" fontAlgn="auto">
              <a:lnSpc>
                <a:spcPts val="2500"/>
              </a:lnSpc>
              <a:buClrTx/>
              <a:buSzTx/>
              <a:buFont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如果您的手机上出现了如下的显示界面，可不用做任何修改，贵政通对您的手机电量等不会造成过多的消耗。</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2" name="图片 11"/>
          <p:cNvPicPr>
            <a:picLocks noChangeAspect="1"/>
          </p:cNvPicPr>
          <p:nvPr/>
        </p:nvPicPr>
        <p:blipFill>
          <a:blip r:embed="rId1">
            <a:lum contrast="18000"/>
          </a:blip>
          <a:stretch>
            <a:fillRect/>
          </a:stretch>
        </p:blipFill>
        <p:spPr>
          <a:xfrm>
            <a:off x="6926580" y="1913255"/>
            <a:ext cx="2149475" cy="4657725"/>
          </a:xfrm>
          <a:prstGeom prst="rect">
            <a:avLst/>
          </a:prstGeom>
          <a:ln w="28575">
            <a:solidFill>
              <a:srgbClr val="FF0000"/>
            </a:solidFill>
          </a:ln>
        </p:spPr>
      </p:pic>
      <p:pic>
        <p:nvPicPr>
          <p:cNvPr id="13" name="图片 12"/>
          <p:cNvPicPr>
            <a:picLocks noChangeAspect="1"/>
          </p:cNvPicPr>
          <p:nvPr/>
        </p:nvPicPr>
        <p:blipFill>
          <a:blip r:embed="rId2">
            <a:lum contrast="18000"/>
          </a:blip>
          <a:stretch>
            <a:fillRect/>
          </a:stretch>
        </p:blipFill>
        <p:spPr>
          <a:xfrm>
            <a:off x="2552065" y="1913255"/>
            <a:ext cx="2120900" cy="4589780"/>
          </a:xfrm>
          <a:prstGeom prst="rect">
            <a:avLst/>
          </a:prstGeom>
          <a:ln w="28575">
            <a:solidFill>
              <a:srgbClr val="FF0000"/>
            </a:solidFill>
          </a:ln>
        </p:spPr>
      </p:pic>
    </p:spTree>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p:nvPr/>
        </p:nvSpPr>
        <p:spPr>
          <a:xfrm>
            <a:off x="429895" y="840105"/>
            <a:ext cx="11332845" cy="732155"/>
          </a:xfrm>
          <a:prstGeom prst="rect">
            <a:avLst/>
          </a:prstGeom>
          <a:solidFill>
            <a:schemeClr val="bg2"/>
          </a:solidFill>
        </p:spPr>
        <p:txBody>
          <a:bodyPr wrap="square" rtlCol="0">
            <a:spAutoFit/>
          </a:bodyPr>
          <a:p>
            <a:pPr lvl="0" algn="just" fontAlgn="auto">
              <a:lnSpc>
                <a:spcPts val="2500"/>
              </a:lnSpc>
              <a:buClrTx/>
              <a:buSzTx/>
              <a:buFontTx/>
            </a:pP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mn-ea"/>
              </a:rPr>
              <a:t>7</a:t>
            </a: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、贵政通在线上传日志操作指引。</a:t>
            </a: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just" fontAlgn="auto">
              <a:lnSpc>
                <a:spcPts val="2500"/>
              </a:lnSpc>
              <a:buClrTx/>
              <a:buSzTx/>
              <a:buFont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如果您在使用贵政通过程中遇到问题，需要协助贵政通技术人员排查问题，可通过如下方式操作。</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1">
            <a:lum contrast="18000"/>
          </a:blip>
          <a:stretch>
            <a:fillRect/>
          </a:stretch>
        </p:blipFill>
        <p:spPr>
          <a:xfrm>
            <a:off x="486410" y="2106930"/>
            <a:ext cx="1896110" cy="4109720"/>
          </a:xfrm>
          <a:prstGeom prst="rect">
            <a:avLst/>
          </a:prstGeom>
          <a:ln w="28575">
            <a:solidFill>
              <a:srgbClr val="FF0000"/>
            </a:solidFill>
          </a:ln>
        </p:spPr>
      </p:pic>
      <p:pic>
        <p:nvPicPr>
          <p:cNvPr id="4" name="图片 3"/>
          <p:cNvPicPr>
            <a:picLocks noChangeAspect="1"/>
          </p:cNvPicPr>
          <p:nvPr/>
        </p:nvPicPr>
        <p:blipFill>
          <a:blip r:embed="rId2">
            <a:lum contrast="18000"/>
          </a:blip>
          <a:stretch>
            <a:fillRect/>
          </a:stretch>
        </p:blipFill>
        <p:spPr>
          <a:xfrm>
            <a:off x="5176520" y="2106295"/>
            <a:ext cx="1896110" cy="4109720"/>
          </a:xfrm>
          <a:prstGeom prst="rect">
            <a:avLst/>
          </a:prstGeom>
          <a:ln w="28575">
            <a:solidFill>
              <a:srgbClr val="FF0000"/>
            </a:solidFill>
          </a:ln>
        </p:spPr>
      </p:pic>
      <p:pic>
        <p:nvPicPr>
          <p:cNvPr id="6" name="图片 5"/>
          <p:cNvPicPr>
            <a:picLocks noChangeAspect="1"/>
          </p:cNvPicPr>
          <p:nvPr/>
        </p:nvPicPr>
        <p:blipFill>
          <a:blip r:embed="rId3">
            <a:lum contrast="18000"/>
          </a:blip>
          <a:stretch>
            <a:fillRect/>
          </a:stretch>
        </p:blipFill>
        <p:spPr>
          <a:xfrm>
            <a:off x="9866630" y="2106930"/>
            <a:ext cx="1896110" cy="4109085"/>
          </a:xfrm>
          <a:prstGeom prst="rect">
            <a:avLst/>
          </a:prstGeom>
          <a:ln w="28575">
            <a:solidFill>
              <a:srgbClr val="FF0000"/>
            </a:solidFill>
          </a:ln>
        </p:spPr>
      </p:pic>
      <p:sp>
        <p:nvSpPr>
          <p:cNvPr id="11" name="线形标注 1 10"/>
          <p:cNvSpPr/>
          <p:nvPr/>
        </p:nvSpPr>
        <p:spPr>
          <a:xfrm>
            <a:off x="2953385" y="5342255"/>
            <a:ext cx="1524635" cy="873760"/>
          </a:xfrm>
          <a:prstGeom prst="borderCallout1">
            <a:avLst>
              <a:gd name="adj1" fmla="val 50164"/>
              <a:gd name="adj2" fmla="val 997"/>
              <a:gd name="adj3" fmla="val 72674"/>
              <a:gd name="adj4" fmla="val -77717"/>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ts val="2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打开贵政通，进入工作台</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线形标注 1 13"/>
          <p:cNvSpPr/>
          <p:nvPr/>
        </p:nvSpPr>
        <p:spPr>
          <a:xfrm>
            <a:off x="3147060" y="2992120"/>
            <a:ext cx="1524635" cy="873760"/>
          </a:xfrm>
          <a:prstGeom prst="borderCallout1">
            <a:avLst>
              <a:gd name="adj1" fmla="val 49127"/>
              <a:gd name="adj2" fmla="val 100291"/>
              <a:gd name="adj3" fmla="val 45203"/>
              <a:gd name="adj4" fmla="val 144481"/>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ts val="2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打开软件商店</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线形标注 1 14"/>
          <p:cNvSpPr/>
          <p:nvPr/>
        </p:nvSpPr>
        <p:spPr>
          <a:xfrm>
            <a:off x="7771130" y="2179955"/>
            <a:ext cx="1524635" cy="873760"/>
          </a:xfrm>
          <a:prstGeom prst="borderCallout1">
            <a:avLst>
              <a:gd name="adj1" fmla="val 49127"/>
              <a:gd name="adj2" fmla="val 100291"/>
              <a:gd name="adj3" fmla="val 28270"/>
              <a:gd name="adj4" fmla="val 151728"/>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ts val="2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用手指连击</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次</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我的软件</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字样。</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圆角矩形 15"/>
          <p:cNvSpPr/>
          <p:nvPr/>
        </p:nvSpPr>
        <p:spPr>
          <a:xfrm>
            <a:off x="10097135" y="2261235"/>
            <a:ext cx="415290" cy="23939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p:nvPr/>
        </p:nvSpPr>
        <p:spPr>
          <a:xfrm>
            <a:off x="429895" y="840105"/>
            <a:ext cx="11332845" cy="411480"/>
          </a:xfrm>
          <a:prstGeom prst="rect">
            <a:avLst/>
          </a:prstGeom>
          <a:solidFill>
            <a:schemeClr val="bg2"/>
          </a:solidFill>
        </p:spPr>
        <p:txBody>
          <a:bodyPr wrap="square" rtlCol="0">
            <a:spAutoFit/>
          </a:bodyPr>
          <a:p>
            <a:pPr lvl="0" algn="just" fontAlgn="auto">
              <a:lnSpc>
                <a:spcPts val="2500"/>
              </a:lnSpc>
              <a:buClrTx/>
              <a:buSzTx/>
              <a:buFontTx/>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感谢您的配合与支持，我们将根据您提供的问题日志分析和处理您遇到的问题。</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8" name="图片 7"/>
          <p:cNvPicPr>
            <a:picLocks noChangeAspect="1"/>
          </p:cNvPicPr>
          <p:nvPr/>
        </p:nvPicPr>
        <p:blipFill>
          <a:blip r:embed="rId1">
            <a:lum contrast="18000"/>
          </a:blip>
          <a:stretch>
            <a:fillRect/>
          </a:stretch>
        </p:blipFill>
        <p:spPr>
          <a:xfrm>
            <a:off x="429895" y="2167255"/>
            <a:ext cx="1884680" cy="4083050"/>
          </a:xfrm>
          <a:prstGeom prst="rect">
            <a:avLst/>
          </a:prstGeom>
          <a:ln w="28575">
            <a:solidFill>
              <a:srgbClr val="FF0000"/>
            </a:solidFill>
          </a:ln>
        </p:spPr>
      </p:pic>
      <p:pic>
        <p:nvPicPr>
          <p:cNvPr id="9" name="图片 8"/>
          <p:cNvPicPr>
            <a:picLocks noChangeAspect="1"/>
          </p:cNvPicPr>
          <p:nvPr/>
        </p:nvPicPr>
        <p:blipFill>
          <a:blip r:embed="rId2">
            <a:lum contrast="18000"/>
          </a:blip>
          <a:stretch>
            <a:fillRect/>
          </a:stretch>
        </p:blipFill>
        <p:spPr>
          <a:xfrm>
            <a:off x="5177155" y="2152015"/>
            <a:ext cx="1904365" cy="4114165"/>
          </a:xfrm>
          <a:prstGeom prst="rect">
            <a:avLst/>
          </a:prstGeom>
          <a:ln w="28575">
            <a:solidFill>
              <a:srgbClr val="FF0000"/>
            </a:solidFill>
          </a:ln>
        </p:spPr>
      </p:pic>
      <p:pic>
        <p:nvPicPr>
          <p:cNvPr id="10" name="图片 9"/>
          <p:cNvPicPr>
            <a:picLocks noChangeAspect="1"/>
          </p:cNvPicPr>
          <p:nvPr/>
        </p:nvPicPr>
        <p:blipFill>
          <a:blip r:embed="rId3">
            <a:lum contrast="18000"/>
          </a:blip>
          <a:stretch>
            <a:fillRect/>
          </a:stretch>
        </p:blipFill>
        <p:spPr>
          <a:xfrm>
            <a:off x="9775190" y="2091690"/>
            <a:ext cx="1917700" cy="4143375"/>
          </a:xfrm>
          <a:prstGeom prst="rect">
            <a:avLst/>
          </a:prstGeom>
          <a:ln w="28575">
            <a:solidFill>
              <a:srgbClr val="FF0000"/>
            </a:solidFill>
          </a:ln>
        </p:spPr>
      </p:pic>
      <p:sp>
        <p:nvSpPr>
          <p:cNvPr id="11" name="线形标注 1 10"/>
          <p:cNvSpPr/>
          <p:nvPr/>
        </p:nvSpPr>
        <p:spPr>
          <a:xfrm>
            <a:off x="2983230" y="3726180"/>
            <a:ext cx="1682115" cy="459105"/>
          </a:xfrm>
          <a:prstGeom prst="borderCallout1">
            <a:avLst>
              <a:gd name="adj1" fmla="val 50164"/>
              <a:gd name="adj2" fmla="val 997"/>
              <a:gd name="adj3" fmla="val -210650"/>
              <a:gd name="adj4" fmla="val -50056"/>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ts val="2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点击</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上传</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线形标注 1 6"/>
          <p:cNvSpPr/>
          <p:nvPr/>
        </p:nvSpPr>
        <p:spPr>
          <a:xfrm>
            <a:off x="7827010" y="2347595"/>
            <a:ext cx="1865630" cy="468630"/>
          </a:xfrm>
          <a:prstGeom prst="borderCallout1">
            <a:avLst>
              <a:gd name="adj1" fmla="val 50164"/>
              <a:gd name="adj2" fmla="val 997"/>
              <a:gd name="adj3" fmla="val 69549"/>
              <a:gd name="adj4" fmla="val -45064"/>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ts val="2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正在上传日志</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线形标注 1 11"/>
          <p:cNvSpPr/>
          <p:nvPr/>
        </p:nvSpPr>
        <p:spPr>
          <a:xfrm>
            <a:off x="8168005" y="4090670"/>
            <a:ext cx="1524635" cy="873760"/>
          </a:xfrm>
          <a:prstGeom prst="borderCallout1">
            <a:avLst>
              <a:gd name="adj1" fmla="val 49127"/>
              <a:gd name="adj2" fmla="val 100291"/>
              <a:gd name="adj3" fmla="val 28270"/>
              <a:gd name="adj4" fmla="val 151728"/>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ts val="2000"/>
              </a:lnSpc>
            </a:pPr>
            <a:r>
              <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上传完毕，点击确定。</a:t>
            </a:r>
            <a:endParaRPr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lum contrast="18000"/>
          </a:blip>
          <a:stretch>
            <a:fillRect/>
          </a:stretch>
        </p:blipFill>
        <p:spPr>
          <a:xfrm>
            <a:off x="2058035" y="827405"/>
            <a:ext cx="8075295" cy="5730875"/>
          </a:xfrm>
          <a:prstGeom prst="rect">
            <a:avLst/>
          </a:prstGeom>
          <a:ln w="28575">
            <a:solidFill>
              <a:srgbClr val="FF0000"/>
            </a:solidFill>
          </a:ln>
        </p:spPr>
      </p:pic>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62" y="337192"/>
            <a:ext cx="1314455" cy="313158"/>
          </a:xfrm>
          <a:prstGeom prst="rect">
            <a:avLst/>
          </a:prstGeom>
        </p:spPr>
      </p:pic>
      <p:sp>
        <p:nvSpPr>
          <p:cNvPr id="7" name="文本框 6"/>
          <p:cNvSpPr txBox="1"/>
          <p:nvPr/>
        </p:nvSpPr>
        <p:spPr>
          <a:xfrm>
            <a:off x="4673600" y="3486785"/>
            <a:ext cx="2844165" cy="411480"/>
          </a:xfrm>
          <a:prstGeom prst="rect">
            <a:avLst/>
          </a:prstGeom>
          <a:solidFill>
            <a:schemeClr val="bg2"/>
          </a:solidFill>
          <a:ln w="38100">
            <a:solidFill>
              <a:srgbClr val="00B0F0"/>
            </a:solidFill>
            <a:prstDash val="solid"/>
          </a:ln>
          <a:effectLst>
            <a:outerShdw blurRad="50800" dist="38100" dir="2700000" algn="tl" rotWithShape="0">
              <a:prstClr val="black">
                <a:alpha val="40000"/>
              </a:prstClr>
            </a:outerShdw>
          </a:effectLst>
        </p:spPr>
        <p:txBody>
          <a:bodyPr wrap="square" rtlCol="0" anchor="t">
            <a:spAutoFit/>
          </a:bodyPr>
          <a:p>
            <a:pPr lvl="0" algn="ctr">
              <a:lnSpc>
                <a:spcPts val="2500"/>
              </a:lnSpc>
              <a:buClrTx/>
              <a:buSzTx/>
              <a:buFontTx/>
            </a:pPr>
            <a:r>
              <a:rPr lang="zh-CN" sz="2000" b="1">
                <a:solidFill>
                  <a:srgbClr val="FF0000"/>
                </a:solidFill>
                <a:uFillTx/>
                <a:latin typeface="微软雅黑" panose="020B0503020204020204" pitchFamily="34" charset="-122"/>
                <a:ea typeface="微软雅黑" panose="020B0503020204020204" pitchFamily="34" charset="-122"/>
                <a:sym typeface="+mn-ea"/>
              </a:rPr>
              <a:t>贵政通统信UOS端</a:t>
            </a:r>
            <a:endParaRPr lang="zh-CN" sz="2000" b="1">
              <a:solidFill>
                <a:srgbClr val="FF0000"/>
              </a:solidFill>
              <a:uFillTx/>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9525"/>
            <a:ext cx="12192000" cy="6858000"/>
            <a:chOff x="0" y="0"/>
            <a:chExt cx="12192000" cy="6858000"/>
          </a:xfrm>
        </p:grpSpPr>
        <p:grpSp>
          <p:nvGrpSpPr>
            <p:cNvPr id="22" name="组合 21"/>
            <p:cNvGrpSpPr/>
            <p:nvPr/>
          </p:nvGrpSpPr>
          <p:grpSpPr>
            <a:xfrm>
              <a:off x="0" y="0"/>
              <a:ext cx="12192000" cy="6858000"/>
              <a:chOff x="13074" y="2890390"/>
              <a:chExt cx="12192000" cy="6858000"/>
            </a:xfrm>
          </p:grpSpPr>
          <p:sp>
            <p:nvSpPr>
              <p:cNvPr id="32" name="Rectangle 15"/>
              <p:cNvSpPr/>
              <p:nvPr/>
            </p:nvSpPr>
            <p:spPr>
              <a:xfrm>
                <a:off x="13074" y="2890390"/>
                <a:ext cx="12192000" cy="6858000"/>
              </a:xfrm>
              <a:prstGeom prst="rect">
                <a:avLst/>
              </a:prstGeom>
              <a:gradFill>
                <a:gsLst>
                  <a:gs pos="0">
                    <a:srgbClr val="2F90D8">
                      <a:alpha val="80000"/>
                    </a:srgbClr>
                  </a:gs>
                  <a:gs pos="42000">
                    <a:srgbClr val="3354B5">
                      <a:alpha val="90000"/>
                    </a:srgbClr>
                  </a:gs>
                  <a:gs pos="100000">
                    <a:srgbClr val="363BA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3" name="Parallelogram 21"/>
              <p:cNvSpPr/>
              <p:nvPr/>
            </p:nvSpPr>
            <p:spPr>
              <a:xfrm>
                <a:off x="812064" y="2890390"/>
                <a:ext cx="8442664" cy="6858000"/>
              </a:xfrm>
              <a:prstGeom prst="parallelogram">
                <a:avLst>
                  <a:gd name="adj" fmla="val 47269"/>
                </a:avLst>
              </a:prstGeom>
              <a:gradFill flip="none" rotWithShape="1">
                <a:gsLst>
                  <a:gs pos="0">
                    <a:srgbClr val="2F90D8">
                      <a:alpha val="0"/>
                    </a:srgbClr>
                  </a:gs>
                  <a:gs pos="42000">
                    <a:srgbClr val="3354B5">
                      <a:alpha val="80000"/>
                    </a:srgbClr>
                  </a:gs>
                  <a:gs pos="94805">
                    <a:srgbClr val="361F97">
                      <a:alpha val="5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4" name="Parallelogram 25"/>
              <p:cNvSpPr/>
              <p:nvPr/>
            </p:nvSpPr>
            <p:spPr>
              <a:xfrm>
                <a:off x="5233144" y="2890390"/>
                <a:ext cx="5523385" cy="6858000"/>
              </a:xfrm>
              <a:prstGeom prst="parallelogram">
                <a:avLst>
                  <a:gd name="adj" fmla="val 59484"/>
                </a:avLst>
              </a:prstGeom>
              <a:gradFill>
                <a:gsLst>
                  <a:gs pos="0">
                    <a:srgbClr val="2F90D8">
                      <a:alpha val="0"/>
                    </a:srgbClr>
                  </a:gs>
                  <a:gs pos="42000">
                    <a:srgbClr val="3354B5">
                      <a:alpha val="90000"/>
                    </a:srgbClr>
                  </a:gs>
                  <a:gs pos="94805">
                    <a:srgbClr val="361F9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5536" y="3227582"/>
                <a:ext cx="1314455" cy="313158"/>
              </a:xfrm>
              <a:prstGeom prst="rect">
                <a:avLst/>
              </a:prstGeom>
            </p:spPr>
          </p:pic>
          <p:sp>
            <p:nvSpPr>
              <p:cNvPr id="36" name="TextBox 38"/>
              <p:cNvSpPr txBox="1"/>
              <p:nvPr/>
            </p:nvSpPr>
            <p:spPr>
              <a:xfrm>
                <a:off x="9350902" y="3294033"/>
                <a:ext cx="2368861" cy="215444"/>
              </a:xfrm>
              <a:prstGeom prst="rect">
                <a:avLst/>
              </a:prstGeom>
              <a:noFill/>
            </p:spPr>
            <p:txBody>
              <a:bodyPr wrap="square" rtlCol="0">
                <a:spAutoFit/>
              </a:bodyPr>
              <a:lstStyle/>
              <a:p>
                <a:pPr algn="r"/>
                <a:r>
                  <a:rPr lang="en-ID" altLang="zh-CN" sz="800" spc="300" dirty="0">
                    <a:solidFill>
                      <a:schemeClr val="bg1">
                        <a:lumMod val="75000"/>
                      </a:schemeClr>
                    </a:solidFill>
                    <a:latin typeface="微软雅黑" panose="020B0503020204020204" pitchFamily="34" charset="-122"/>
                    <a:ea typeface="微软雅黑" panose="020B0503020204020204" pitchFamily="34" charset="-122"/>
                  </a:rPr>
                  <a:t>GCBD - </a:t>
                </a:r>
                <a:r>
                  <a:rPr lang="en-US" altLang="zh-CN" sz="800" spc="300" dirty="0">
                    <a:solidFill>
                      <a:schemeClr val="bg1">
                        <a:lumMod val="75000"/>
                      </a:schemeClr>
                    </a:solidFill>
                    <a:latin typeface="微软雅黑" panose="020B0503020204020204" pitchFamily="34" charset="-122"/>
                    <a:ea typeface="微软雅黑" panose="020B0503020204020204" pitchFamily="34" charset="-122"/>
                  </a:rPr>
                  <a:t>2021</a:t>
                </a:r>
                <a:endParaRPr lang="en-ID" altLang="zh-CN" sz="800" spc="300" dirty="0">
                  <a:solidFill>
                    <a:schemeClr val="bg1">
                      <a:lumMod val="75000"/>
                    </a:schemeClr>
                  </a:solidFill>
                  <a:latin typeface="微软雅黑" panose="020B0503020204020204" pitchFamily="34" charset="-122"/>
                  <a:ea typeface="微软雅黑" panose="020B0503020204020204" pitchFamily="34" charset="-122"/>
                </a:endParaRPr>
              </a:p>
            </p:txBody>
          </p:sp>
        </p:grpSp>
        <p:pic>
          <p:nvPicPr>
            <p:cNvPr id="23" name="图片 22"/>
            <p:cNvPicPr>
              <a:picLocks noChangeAspect="1"/>
            </p:cNvPicPr>
            <p:nvPr/>
          </p:nvPicPr>
          <p:blipFill rotWithShape="1">
            <a:blip r:embed="rId2">
              <a:duotone>
                <a:schemeClr val="accent1">
                  <a:shade val="45000"/>
                  <a:satMod val="135000"/>
                </a:schemeClr>
                <a:prstClr val="white"/>
              </a:duotone>
            </a:blip>
            <a:srcRect t="49798" b="8887"/>
            <a:stretch>
              <a:fillRect/>
            </a:stretch>
          </p:blipFill>
          <p:spPr>
            <a:xfrm>
              <a:off x="2635649" y="1042713"/>
              <a:ext cx="6920702" cy="5805762"/>
            </a:xfrm>
            <a:prstGeom prst="rect">
              <a:avLst/>
            </a:prstGeom>
          </p:spPr>
        </p:pic>
      </p:grpSp>
      <p:sp>
        <p:nvSpPr>
          <p:cNvPr id="2" name="TextBox 39"/>
          <p:cNvSpPr txBox="1"/>
          <p:nvPr/>
        </p:nvSpPr>
        <p:spPr>
          <a:xfrm>
            <a:off x="0" y="2259330"/>
            <a:ext cx="12240895" cy="3876675"/>
          </a:xfrm>
          <a:prstGeom prst="rect">
            <a:avLst/>
          </a:prstGeom>
          <a:noFill/>
        </p:spPr>
        <p:txBody>
          <a:bodyPr wrap="square" rtlCol="0">
            <a:spAutoFit/>
          </a:bodyPr>
          <a:lstStyle/>
          <a:p>
            <a:pPr algn="ctr"/>
            <a:r>
              <a:rPr lang="en-US" altLang="zh-CN" sz="4000"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rPr>
              <a:t>2</a:t>
            </a:r>
            <a:r>
              <a:rPr lang="zh-CN" altLang="en-US" sz="4000"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rPr>
              <a:t>、下载和安装</a:t>
            </a:r>
            <a:endParaRPr lang="zh-CN" altLang="en-US" sz="4000"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endParaRPr>
          </a:p>
          <a:p>
            <a:pPr algn="ctr"/>
            <a:endParaRPr lang="zh-CN" altLang="en-US" sz="4000"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endParaRPr>
          </a:p>
          <a:p>
            <a:pPr algn="ctr"/>
            <a:endParaRPr lang="zh-CN" altLang="en-US" sz="4000" b="1"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endParaRPr>
          </a:p>
          <a:p>
            <a:pPr algn="ct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已支持大部分安卓系统、鸿蒙系统、</a:t>
            </a:r>
            <a:r>
              <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Windows</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系统、统信</a:t>
            </a:r>
            <a:r>
              <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UOS</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系统</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等。</a:t>
            </a:r>
            <a:endPar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endPar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endPar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endPar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6" algn="l"/>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安卓系统：安卓</a:t>
            </a:r>
            <a:r>
              <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7.0</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级以上、鸿蒙系统（可使用但暂未适配）。</a:t>
            </a:r>
            <a:endPar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6" algn="l"/>
            <a:r>
              <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Windows</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系统：</a:t>
            </a:r>
            <a:r>
              <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Windows7</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及以上。</a:t>
            </a:r>
            <a:endPar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endPar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344993" y="721169"/>
            <a:ext cx="3230880" cy="553085"/>
          </a:xfrm>
          <a:prstGeom prst="rect">
            <a:avLst/>
          </a:prstGeom>
        </p:spPr>
        <p:txBody>
          <a:bodyPr wrap="none">
            <a:spAutoFit/>
          </a:bodyPr>
          <a:p>
            <a:pPr algn="just"/>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rPr>
              <a:t>移动端</a:t>
            </a:r>
            <a:r>
              <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sym typeface="+mn-ea"/>
              </a:rPr>
              <a:t>下载、安装</a:t>
            </a:r>
            <a:endParaRPr lang="zh-CN" altLang="en-US" sz="3000" b="1" dirty="0">
              <a:gradFill>
                <a:gsLst>
                  <a:gs pos="0">
                    <a:srgbClr val="2F90D8">
                      <a:alpha val="80000"/>
                    </a:srgbClr>
                  </a:gs>
                  <a:gs pos="42000">
                    <a:srgbClr val="3354B5">
                      <a:alpha val="90000"/>
                    </a:srgbClr>
                  </a:gs>
                  <a:gs pos="94805">
                    <a:srgbClr val="361F97"/>
                  </a:gs>
                </a:gsLst>
                <a:lin ang="0" scaled="0"/>
              </a:gradFill>
              <a:latin typeface="微软雅黑" panose="020B0503020204020204" pitchFamily="34" charset="-122"/>
              <a:ea typeface="微软雅黑" panose="020B0503020204020204" pitchFamily="34" charset="-122"/>
              <a:cs typeface="OPPOSans M" panose="00020600040101010101" pitchFamily="18" charset="-122"/>
            </a:endParaRPr>
          </a:p>
        </p:txBody>
      </p:sp>
      <p:sp>
        <p:nvSpPr>
          <p:cNvPr id="5" name="TextBox 9"/>
          <p:cNvSpPr txBox="1"/>
          <p:nvPr/>
        </p:nvSpPr>
        <p:spPr>
          <a:xfrm>
            <a:off x="220345" y="1274445"/>
            <a:ext cx="2823845" cy="732155"/>
          </a:xfrm>
          <a:prstGeom prst="rect">
            <a:avLst/>
          </a:prstGeom>
          <a:noFill/>
        </p:spPr>
        <p:txBody>
          <a:bodyPr wrap="square" rtlCol="0">
            <a:spAutoFit/>
          </a:bodyPr>
          <a:p>
            <a:pPr indent="0" algn="just" fontAlgn="auto">
              <a:lnSpc>
                <a:spcPts val="2500"/>
              </a:lnSpc>
            </a:pPr>
            <a:r>
              <a:rPr lang="zh-CN" sz="1700">
                <a:latin typeface="微软雅黑" panose="020B0503020204020204" pitchFamily="34" charset="-122"/>
                <a:ea typeface="微软雅黑" panose="020B0503020204020204" pitchFamily="34" charset="-122"/>
                <a:sym typeface="+mn-ea"/>
              </a:rPr>
              <a:t>一、</a:t>
            </a:r>
            <a:r>
              <a:rPr sz="1700">
                <a:latin typeface="微软雅黑" panose="020B0503020204020204" pitchFamily="34" charset="-122"/>
                <a:ea typeface="微软雅黑" panose="020B0503020204020204" pitchFamily="34" charset="-122"/>
                <a:sym typeface="+mn-ea"/>
              </a:rPr>
              <a:t>使用安卓手机扫描下方移动端贵政通下载二维码</a:t>
            </a:r>
            <a:r>
              <a:rPr lang="zh-CN" sz="1700">
                <a:latin typeface="微软雅黑" panose="020B0503020204020204" pitchFamily="34" charset="-122"/>
                <a:ea typeface="微软雅黑" panose="020B0503020204020204" pitchFamily="34" charset="-122"/>
                <a:sym typeface="+mn-ea"/>
              </a:rPr>
              <a:t>。</a:t>
            </a:r>
            <a:endParaRPr lang="zh-CN" sz="1700">
              <a:latin typeface="微软雅黑" panose="020B0503020204020204" pitchFamily="34" charset="-122"/>
              <a:ea typeface="微软雅黑" panose="020B0503020204020204" pitchFamily="34" charset="-122"/>
              <a:sym typeface="+mn-ea"/>
            </a:endParaRPr>
          </a:p>
        </p:txBody>
      </p:sp>
      <p:sp>
        <p:nvSpPr>
          <p:cNvPr id="7" name="TextBox 9"/>
          <p:cNvSpPr txBox="1"/>
          <p:nvPr/>
        </p:nvSpPr>
        <p:spPr>
          <a:xfrm>
            <a:off x="3230245" y="1182370"/>
            <a:ext cx="7658735" cy="539750"/>
          </a:xfrm>
          <a:prstGeom prst="rect">
            <a:avLst/>
          </a:prstGeom>
          <a:noFill/>
        </p:spPr>
        <p:txBody>
          <a:bodyPr wrap="square" rtlCol="0">
            <a:spAutoFit/>
          </a:bodyPr>
          <a:p>
            <a:pPr indent="0" algn="just" fontAlgn="auto">
              <a:lnSpc>
                <a:spcPts val="3500"/>
              </a:lnSpc>
            </a:pPr>
            <a:r>
              <a:rPr lang="zh-CN" sz="1700">
                <a:latin typeface="微软雅黑" panose="020B0503020204020204" pitchFamily="34" charset="-122"/>
                <a:ea typeface="微软雅黑" panose="020B0503020204020204" pitchFamily="34" charset="-122"/>
                <a:sym typeface="+mn-ea"/>
              </a:rPr>
              <a:t>二、</a:t>
            </a:r>
            <a:r>
              <a:rPr sz="1700">
                <a:latin typeface="微软雅黑" panose="020B0503020204020204" pitchFamily="34" charset="-122"/>
                <a:ea typeface="微软雅黑" panose="020B0503020204020204" pitchFamily="34" charset="-122"/>
                <a:sym typeface="+mn-ea"/>
              </a:rPr>
              <a:t>扫描后打开下载界面进行下载、安装</a:t>
            </a:r>
            <a:r>
              <a:rPr lang="zh-CN" sz="1700">
                <a:latin typeface="微软雅黑" panose="020B0503020204020204" pitchFamily="34" charset="-122"/>
                <a:ea typeface="微软雅黑" panose="020B0503020204020204" pitchFamily="34" charset="-122"/>
                <a:sym typeface="+mn-ea"/>
              </a:rPr>
              <a:t>。</a:t>
            </a:r>
            <a:endParaRPr lang="zh-CN" sz="1700">
              <a:solidFill>
                <a:schemeClr val="tx1"/>
              </a:solidFill>
              <a:latin typeface="微软雅黑" panose="020B0503020204020204" pitchFamily="34" charset="-122"/>
              <a:ea typeface="微软雅黑" panose="020B0503020204020204" pitchFamily="34" charset="-122"/>
              <a:sym typeface="+mn-ea"/>
            </a:endParaRPr>
          </a:p>
        </p:txBody>
      </p:sp>
      <p:pic>
        <p:nvPicPr>
          <p:cNvPr id="8" name="图片 7"/>
          <p:cNvPicPr>
            <a:picLocks noChangeAspect="1"/>
          </p:cNvPicPr>
          <p:nvPr/>
        </p:nvPicPr>
        <p:blipFill>
          <a:blip r:embed="rId1">
            <a:lum contrast="18000"/>
          </a:blip>
          <a:stretch>
            <a:fillRect/>
          </a:stretch>
        </p:blipFill>
        <p:spPr>
          <a:xfrm>
            <a:off x="3087370" y="2096770"/>
            <a:ext cx="2029460" cy="4398645"/>
          </a:xfrm>
          <a:prstGeom prst="rect">
            <a:avLst/>
          </a:prstGeom>
          <a:ln w="28575">
            <a:solidFill>
              <a:srgbClr val="FF0000"/>
            </a:solidFill>
          </a:ln>
        </p:spPr>
      </p:pic>
      <p:pic>
        <p:nvPicPr>
          <p:cNvPr id="9" name="图片 8"/>
          <p:cNvPicPr>
            <a:picLocks noChangeAspect="1"/>
          </p:cNvPicPr>
          <p:nvPr/>
        </p:nvPicPr>
        <p:blipFill>
          <a:blip r:embed="rId2">
            <a:lum contrast="18000"/>
          </a:blip>
          <a:stretch>
            <a:fillRect/>
          </a:stretch>
        </p:blipFill>
        <p:spPr>
          <a:xfrm>
            <a:off x="9356090" y="2099310"/>
            <a:ext cx="2028190" cy="4396105"/>
          </a:xfrm>
          <a:prstGeom prst="rect">
            <a:avLst/>
          </a:prstGeom>
          <a:ln w="28575">
            <a:solidFill>
              <a:srgbClr val="FF0000"/>
            </a:solidFill>
          </a:ln>
        </p:spPr>
      </p:pic>
      <p:pic>
        <p:nvPicPr>
          <p:cNvPr id="12" name="图片 11"/>
          <p:cNvPicPr>
            <a:picLocks noChangeAspect="1"/>
          </p:cNvPicPr>
          <p:nvPr/>
        </p:nvPicPr>
        <p:blipFill>
          <a:blip r:embed="rId3"/>
          <a:srcRect l="5438" t="2324" r="4854" b="9311"/>
          <a:stretch>
            <a:fillRect/>
          </a:stretch>
        </p:blipFill>
        <p:spPr>
          <a:xfrm>
            <a:off x="102235" y="2419985"/>
            <a:ext cx="2734310" cy="3501390"/>
          </a:xfrm>
          <a:prstGeom prst="rect">
            <a:avLst/>
          </a:prstGeom>
        </p:spPr>
      </p:pic>
      <p:pic>
        <p:nvPicPr>
          <p:cNvPr id="10" name="图片 9"/>
          <p:cNvPicPr>
            <a:picLocks noChangeAspect="1"/>
          </p:cNvPicPr>
          <p:nvPr/>
        </p:nvPicPr>
        <p:blipFill>
          <a:blip r:embed="rId4">
            <a:lum contrast="18000"/>
          </a:blip>
          <a:stretch>
            <a:fillRect/>
          </a:stretch>
        </p:blipFill>
        <p:spPr>
          <a:xfrm>
            <a:off x="6221095" y="2096770"/>
            <a:ext cx="2030095" cy="4398010"/>
          </a:xfrm>
          <a:prstGeom prst="rect">
            <a:avLst/>
          </a:prstGeom>
          <a:ln w="28575">
            <a:solidFill>
              <a:srgbClr val="FF0000"/>
            </a:solidFill>
          </a:ln>
        </p:spPr>
      </p:pic>
      <p:sp>
        <p:nvSpPr>
          <p:cNvPr id="6" name="右箭头 5"/>
          <p:cNvSpPr/>
          <p:nvPr/>
        </p:nvSpPr>
        <p:spPr>
          <a:xfrm rot="20160000">
            <a:off x="2273935" y="5730875"/>
            <a:ext cx="1121410" cy="560705"/>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11" name="右箭头 10"/>
          <p:cNvSpPr/>
          <p:nvPr/>
        </p:nvSpPr>
        <p:spPr>
          <a:xfrm rot="20160000">
            <a:off x="6675755" y="3148330"/>
            <a:ext cx="1121410" cy="560705"/>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13" name="右箭头 12"/>
          <p:cNvSpPr/>
          <p:nvPr/>
        </p:nvSpPr>
        <p:spPr>
          <a:xfrm rot="20160000">
            <a:off x="8539480" y="6125210"/>
            <a:ext cx="1121410" cy="560705"/>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wedge/>
      </p:transition>
    </mc:Choice>
    <mc:Fallback>
      <p:transition>
        <p:wedge/>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12960,&quot;width&quot;:6000}"/>
</p:tagLst>
</file>

<file path=ppt/tags/tag10.xml><?xml version="1.0" encoding="utf-8"?>
<p:tagLst xmlns:p="http://schemas.openxmlformats.org/presentationml/2006/main">
  <p:tag name="KSO_WM_UNIT_PLACING_PICTURE_USER_VIEWPORT" val="{&quot;height&quot;:9840,&quot;width&quot;:4548}"/>
</p:tagLst>
</file>

<file path=ppt/tags/tag2.xml><?xml version="1.0" encoding="utf-8"?>
<p:tagLst xmlns:p="http://schemas.openxmlformats.org/presentationml/2006/main">
  <p:tag name="KSO_WM_UNIT_PLACING_PICTURE_USER_VIEWPORT" val="{&quot;height&quot;:12960,&quot;width&quot;:6000}"/>
</p:tagLst>
</file>

<file path=ppt/tags/tag3.xml><?xml version="1.0" encoding="utf-8"?>
<p:tagLst xmlns:p="http://schemas.openxmlformats.org/presentationml/2006/main">
  <p:tag name="KSO_WM_UNIT_PLACING_PICTURE_USER_VIEWPORT" val="{&quot;height&quot;:7544,&quot;width&quot;:3492}"/>
</p:tagLst>
</file>

<file path=ppt/tags/tag4.xml><?xml version="1.0" encoding="utf-8"?>
<p:tagLst xmlns:p="http://schemas.openxmlformats.org/presentationml/2006/main">
  <p:tag name="KSO_WM_UNIT_PLACING_PICTURE_USER_VIEWPORT" val="{&quot;height&quot;:9600,&quot;width&quot;:16260}"/>
</p:tagLst>
</file>

<file path=ppt/tags/tag5.xml><?xml version="1.0" encoding="utf-8"?>
<p:tagLst xmlns:p="http://schemas.openxmlformats.org/presentationml/2006/main">
  <p:tag name="KSO_WM_UNIT_PLACING_PICTURE_USER_VIEWPORT" val="{&quot;height&quot;:7544,&quot;width&quot;:3476}"/>
</p:tagLst>
</file>

<file path=ppt/tags/tag6.xml><?xml version="1.0" encoding="utf-8"?>
<p:tagLst xmlns:p="http://schemas.openxmlformats.org/presentationml/2006/main">
  <p:tag name="KSO_WM_UNIT_PLACING_PICTURE_USER_VIEWPORT" val="{&quot;height&quot;:7544,&quot;width&quot;:3492}"/>
</p:tagLst>
</file>

<file path=ppt/tags/tag7.xml><?xml version="1.0" encoding="utf-8"?>
<p:tagLst xmlns:p="http://schemas.openxmlformats.org/presentationml/2006/main">
  <p:tag name="KSO_WM_UNIT_PLACING_PICTURE_USER_VIEWPORT" val="{&quot;height&quot;:12960,&quot;width&quot;:6000}"/>
</p:tagLst>
</file>

<file path=ppt/tags/tag8.xml><?xml version="1.0" encoding="utf-8"?>
<p:tagLst xmlns:p="http://schemas.openxmlformats.org/presentationml/2006/main">
  <p:tag name="KSO_WM_UNIT_PLACING_PICTURE_USER_VIEWPORT" val="{&quot;height&quot;:7544,&quot;width&quot;:3476}"/>
</p:tagLst>
</file>

<file path=ppt/tags/tag9.xml><?xml version="1.0" encoding="utf-8"?>
<p:tagLst xmlns:p="http://schemas.openxmlformats.org/presentationml/2006/main">
  <p:tag name="KSO_WM_UNIT_PLACING_PICTURE_USER_VIEWPORT" val="{&quot;height&quot;:7544,&quot;width&quot;:3492}"/>
</p:tagLst>
</file>

<file path=ppt/theme/theme1.xml><?xml version="1.0" encoding="utf-8"?>
<a:theme xmlns:a="http://schemas.openxmlformats.org/drawingml/2006/main" name="webwppDef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6365</Words>
  <Application>WPS 演示</Application>
  <PresentationFormat>宽屏</PresentationFormat>
  <Paragraphs>516</Paragraphs>
  <Slides>68</Slides>
  <Notes>22</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68</vt:i4>
      </vt:variant>
    </vt:vector>
  </HeadingPairs>
  <TitlesOfParts>
    <vt:vector size="83" baseType="lpstr">
      <vt:lpstr>Arial</vt:lpstr>
      <vt:lpstr>宋体</vt:lpstr>
      <vt:lpstr>Wingdings</vt:lpstr>
      <vt:lpstr>微软雅黑</vt:lpstr>
      <vt:lpstr>Open Sans</vt:lpstr>
      <vt:lpstr>Segoe Print</vt:lpstr>
      <vt:lpstr>楷体_GB2312</vt:lpstr>
      <vt:lpstr>OPPOSans M</vt:lpstr>
      <vt:lpstr>Calibri</vt:lpstr>
      <vt:lpstr>Arial Unicode MS</vt:lpstr>
      <vt:lpstr>等线</vt:lpstr>
      <vt:lpstr>PingFang SC Regular</vt:lpstr>
      <vt:lpstr>仿宋_GB2312</vt:lpstr>
      <vt:lpstr>webwppDefTheme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贵政通（暂命名）推广宣介</dc:title>
  <dc:creator>王祥</dc:creator>
  <cp:lastModifiedBy>wongxiang</cp:lastModifiedBy>
  <cp:revision>1121</cp:revision>
  <dcterms:created xsi:type="dcterms:W3CDTF">2021-01-14T15:31:00Z</dcterms:created>
  <dcterms:modified xsi:type="dcterms:W3CDTF">2021-09-04T00:30:20Z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D97D1E5C54214854B56AE1DC920C3A8A</vt:lpwstr>
  </property>
  <property fmtid="{D5CDD505-2E9C-101B-9397-08002B2CF9AE}" pid="3" name="KSOProductBuildVer">
    <vt:lpwstr>2052-11.1.0.10700</vt:lpwstr>
  </property>
</Properties>
</file>